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42"/>
  </p:notesMasterIdLst>
  <p:handoutMasterIdLst>
    <p:handoutMasterId r:id="rId43"/>
  </p:handoutMasterIdLst>
  <p:sldIdLst>
    <p:sldId id="256" r:id="rId4"/>
    <p:sldId id="258" r:id="rId5"/>
    <p:sldId id="296" r:id="rId6"/>
    <p:sldId id="348" r:id="rId7"/>
    <p:sldId id="261" r:id="rId8"/>
    <p:sldId id="292" r:id="rId9"/>
    <p:sldId id="350" r:id="rId10"/>
    <p:sldId id="293" r:id="rId11"/>
    <p:sldId id="344" r:id="rId12"/>
    <p:sldId id="294" r:id="rId13"/>
    <p:sldId id="265" r:id="rId14"/>
    <p:sldId id="300" r:id="rId15"/>
    <p:sldId id="301" r:id="rId16"/>
    <p:sldId id="308" r:id="rId17"/>
    <p:sldId id="262" r:id="rId18"/>
    <p:sldId id="305" r:id="rId19"/>
    <p:sldId id="276" r:id="rId20"/>
    <p:sldId id="338" r:id="rId21"/>
    <p:sldId id="326" r:id="rId22"/>
    <p:sldId id="318" r:id="rId23"/>
    <p:sldId id="319" r:id="rId24"/>
    <p:sldId id="309" r:id="rId25"/>
    <p:sldId id="355" r:id="rId26"/>
    <p:sldId id="345" r:id="rId27"/>
    <p:sldId id="346" r:id="rId28"/>
    <p:sldId id="281" r:id="rId29"/>
    <p:sldId id="347" r:id="rId30"/>
    <p:sldId id="282" r:id="rId31"/>
    <p:sldId id="283" r:id="rId32"/>
    <p:sldId id="287" r:id="rId33"/>
    <p:sldId id="284" r:id="rId34"/>
    <p:sldId id="354" r:id="rId35"/>
    <p:sldId id="349" r:id="rId36"/>
    <p:sldId id="285" r:id="rId37"/>
    <p:sldId id="353" r:id="rId38"/>
    <p:sldId id="304" r:id="rId39"/>
    <p:sldId id="352" r:id="rId40"/>
    <p:sldId id="351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6" autoAdjust="0"/>
    <p:restoredTop sz="84767" autoAdjust="0"/>
  </p:normalViewPr>
  <p:slideViewPr>
    <p:cSldViewPr snapToGrid="0">
      <p:cViewPr>
        <p:scale>
          <a:sx n="92" d="100"/>
          <a:sy n="92" d="100"/>
        </p:scale>
        <p:origin x="1088" y="5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svg>
</file>

<file path=ppt/media/image20.png>
</file>

<file path=ppt/media/image26.png>
</file>

<file path=ppt/media/image3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1102 Treg / 2568 </a:t>
            </a:r>
            <a:r>
              <a:rPr lang="en-US" dirty="0" err="1"/>
              <a:t>Tconv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3C4731-0982-4A8F-90C9-EF2FE2FC46E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057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GEM-X for libraries (</a:t>
            </a:r>
            <a:r>
              <a:rPr lang="en-US" dirty="0">
                <a:solidFill>
                  <a:srgbClr val="FF0000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5' GEX/TCR/ FB)</a:t>
            </a:r>
            <a:r>
              <a:rPr lang="en-US" dirty="0">
                <a:solidFill>
                  <a:srgbClr val="FF0000"/>
                </a:solidFill>
                <a:effectLst/>
              </a:rPr>
              <a:t> </a:t>
            </a:r>
            <a:endParaRPr lang="en-US" dirty="0">
              <a:solidFill>
                <a:srgbClr val="FF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Illumina (NextSeq2000, P4 XLEAP) for sequencing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In-house alignment pipeline]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3C4731-0982-4A8F-90C9-EF2FE2FC46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46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Used to choose how your data (in this case, cells) are grouped.</a:t>
            </a:r>
          </a:p>
          <a:p>
            <a:r>
              <a:rPr lang="en-US" dirty="0"/>
              <a:t>These groupings determine downstream analyses like </a:t>
            </a:r>
            <a:r>
              <a:rPr lang="en-US" dirty="0" err="1"/>
              <a:t>diffexp</a:t>
            </a:r>
            <a:r>
              <a:rPr lang="en-US" dirty="0"/>
              <a:t>, GSEA</a:t>
            </a:r>
          </a:p>
          <a:p>
            <a:r>
              <a:rPr lang="en-US" dirty="0"/>
              <a:t>They influence how the researcher understands the data</a:t>
            </a:r>
          </a:p>
          <a:p>
            <a:endParaRPr lang="en-US" dirty="0"/>
          </a:p>
          <a:p>
            <a:r>
              <a:rPr lang="en-US" dirty="0"/>
              <a:t>The human is in the analysis loop, and the visualizations effect the human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3C4731-0982-4A8F-90C9-EF2FE2FC46E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040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3C4731-0982-4A8F-90C9-EF2FE2FC46E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472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EVALUATED ON THE 2D UMAP EMBEDDING</a:t>
            </a:r>
          </a:p>
          <a:p>
            <a:r>
              <a:rPr lang="en-US" dirty="0"/>
              <a:t>THESE PUSH FOR READABILITY OF THE UMAP, WHICH MAY NOT BE FOR THE BEST.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3C4731-0982-4A8F-90C9-EF2FE2FC46E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94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Thomas H. Edwards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779143" y="3925957"/>
            <a:ext cx="6633713" cy="1172956"/>
          </a:xfrm>
        </p:spPr>
        <p:txBody>
          <a:bodyPr/>
          <a:lstStyle/>
          <a:p>
            <a:r>
              <a:rPr lang="en-US" dirty="0"/>
              <a:t>Bioinformatician I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79143" y="5138670"/>
            <a:ext cx="6633713" cy="377826"/>
          </a:xfrm>
        </p:spPr>
        <p:txBody>
          <a:bodyPr/>
          <a:lstStyle/>
          <a:p>
            <a:r>
              <a:rPr lang="en-US" dirty="0"/>
              <a:t>20241031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dirty="0"/>
              <a:t>10X analysis of Foreign and islet reactive cd4 conventional and regulatory t cells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55BE1C-64BC-F5B5-E082-39AF383889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Background &amp; Motivation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Current Study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Data &amp; Results</a:t>
            </a:r>
          </a:p>
          <a:p>
            <a:pPr marL="1084263" lvl="1" indent="-571500">
              <a:buFont typeface="+mj-lt"/>
              <a:buAutoNum type="romanUcPeriod"/>
            </a:pPr>
            <a:r>
              <a:rPr lang="en-US" dirty="0"/>
              <a:t>Data QC + Metrics</a:t>
            </a:r>
          </a:p>
          <a:p>
            <a:pPr marL="1084263" lvl="1" indent="-571500">
              <a:buFont typeface="+mj-lt"/>
              <a:buAutoNum type="romanUcPeriod"/>
            </a:pPr>
            <a:r>
              <a:rPr lang="en-US" dirty="0"/>
              <a:t>TCR Recovery</a:t>
            </a:r>
          </a:p>
          <a:p>
            <a:pPr marL="1084263" lvl="1" indent="-571500">
              <a:buFont typeface="+mj-lt"/>
              <a:buAutoNum type="romanUcPeriod"/>
            </a:pPr>
            <a:r>
              <a:rPr lang="en-US" dirty="0"/>
              <a:t>GEX Visualization</a:t>
            </a:r>
          </a:p>
          <a:p>
            <a:pPr marL="1084263" lvl="1" indent="-571500">
              <a:buFont typeface="+mj-lt"/>
              <a:buAutoNum type="romanUcPeriod"/>
            </a:pPr>
            <a:r>
              <a:rPr lang="en-US" dirty="0" err="1"/>
              <a:t>TotalSeq</a:t>
            </a:r>
            <a:r>
              <a:rPr lang="en-US" dirty="0"/>
              <a:t>/FB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019BD17-4ECF-F0AD-078B-84BED5D59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4248918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70356A-FA87-1545-AAA9-818310F9B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overview – </a:t>
            </a:r>
            <a:r>
              <a:rPr lang="en-US" dirty="0" err="1"/>
              <a:t>rna</a:t>
            </a:r>
            <a:r>
              <a:rPr lang="en-US" dirty="0"/>
              <a:t>-seq</a:t>
            </a:r>
          </a:p>
        </p:txBody>
      </p:sp>
      <p:pic>
        <p:nvPicPr>
          <p:cNvPr id="10" name="Picture 9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47AEDD37-A461-6254-4AFD-6339C0098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688" y="1298122"/>
            <a:ext cx="4786278" cy="42617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AB3474-8391-28B5-E572-F82D85DEF12C}"/>
              </a:ext>
            </a:extLst>
          </p:cNvPr>
          <p:cNvSpPr txBox="1"/>
          <p:nvPr/>
        </p:nvSpPr>
        <p:spPr>
          <a:xfrm>
            <a:off x="111512" y="6294291"/>
            <a:ext cx="522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 Edwards </a:t>
            </a:r>
          </a:p>
        </p:txBody>
      </p:sp>
      <p:pic>
        <p:nvPicPr>
          <p:cNvPr id="8" name="Picture 7" descr="A graph with a line&#10;&#10;Description automatically generated">
            <a:extLst>
              <a:ext uri="{FF2B5EF4-FFF2-40B4-BE49-F238E27FC236}">
                <a16:creationId xmlns:a16="http://schemas.microsoft.com/office/drawing/2014/main" id="{F4CACB99-6192-6A8F-3434-2201F442D0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255" y="3526054"/>
            <a:ext cx="3678681" cy="2768237"/>
          </a:xfrm>
          <a:prstGeom prst="rect">
            <a:avLst/>
          </a:prstGeom>
        </p:spPr>
      </p:pic>
      <p:pic>
        <p:nvPicPr>
          <p:cNvPr id="6" name="Picture 5" descr="A graph with a line&#10;&#10;Description automatically generated">
            <a:extLst>
              <a:ext uri="{FF2B5EF4-FFF2-40B4-BE49-F238E27FC236}">
                <a16:creationId xmlns:a16="http://schemas.microsoft.com/office/drawing/2014/main" id="{F176861C-2161-5042-DAD9-70A990D4A23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462" y="1086220"/>
            <a:ext cx="3400201" cy="255868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DB87401-07E0-CDA0-1A6F-6697257CF5FD}"/>
              </a:ext>
            </a:extLst>
          </p:cNvPr>
          <p:cNvSpPr/>
          <p:nvPr/>
        </p:nvSpPr>
        <p:spPr>
          <a:xfrm rot="1726761">
            <a:off x="317565" y="1352490"/>
            <a:ext cx="2861386" cy="170917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4056DC-9677-0FCE-75AB-4BA31DE27E57}"/>
              </a:ext>
            </a:extLst>
          </p:cNvPr>
          <p:cNvSpPr txBox="1"/>
          <p:nvPr/>
        </p:nvSpPr>
        <p:spPr>
          <a:xfrm>
            <a:off x="538322" y="3173701"/>
            <a:ext cx="15103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GEMS with cells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80DE56-669E-363A-BDBC-D98873899D8B}"/>
              </a:ext>
            </a:extLst>
          </p:cNvPr>
          <p:cNvSpPr txBox="1"/>
          <p:nvPr/>
        </p:nvSpPr>
        <p:spPr>
          <a:xfrm>
            <a:off x="5319670" y="1086220"/>
            <a:ext cx="17867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Genes vs reads/cell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3BB911-0BC8-734E-3175-17CB739723D9}"/>
              </a:ext>
            </a:extLst>
          </p:cNvPr>
          <p:cNvSpPr txBox="1"/>
          <p:nvPr/>
        </p:nvSpPr>
        <p:spPr>
          <a:xfrm>
            <a:off x="5221789" y="3612559"/>
            <a:ext cx="2037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Sequencing saturation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90A517-65DD-70D0-262F-0B078D58AC18}"/>
              </a:ext>
            </a:extLst>
          </p:cNvPr>
          <p:cNvSpPr txBox="1"/>
          <p:nvPr/>
        </p:nvSpPr>
        <p:spPr>
          <a:xfrm>
            <a:off x="7786662" y="1665595"/>
            <a:ext cx="441901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/>
              <a:t>Cell viability: 91% </a:t>
            </a:r>
          </a:p>
          <a:p>
            <a:pPr marL="742950" lvl="1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/>
              <a:t>Lower than ideal</a:t>
            </a:r>
          </a:p>
          <a:p>
            <a:pPr>
              <a:buClr>
                <a:schemeClr val="tx2"/>
              </a:buClr>
            </a:pPr>
            <a:endParaRPr lang="en-US" b="1" dirty="0"/>
          </a:p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b="1" dirty="0"/>
              <a:t>37,420 cells recovered/ 106K loaded – between 2 batches (35%)</a:t>
            </a:r>
          </a:p>
          <a:p>
            <a:pPr marL="742950" lvl="1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/>
              <a:t>overloaded – target should be 20-30K per lane (capture ~20K from 10X)</a:t>
            </a:r>
          </a:p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/>
              <a:t>2,310 median genes/cell</a:t>
            </a:r>
          </a:p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/>
              <a:t>24,244 total genes detected</a:t>
            </a:r>
          </a:p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/>
              <a:t>8,117 Median UMI counts/cell</a:t>
            </a:r>
          </a:p>
        </p:txBody>
      </p:sp>
    </p:spTree>
    <p:extLst>
      <p:ext uri="{BB962C8B-B14F-4D97-AF65-F5344CB8AC3E}">
        <p14:creationId xmlns:p14="http://schemas.microsoft.com/office/powerpoint/2010/main" val="2084383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BF430-0A3E-3708-2459-2274A3DD38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nFeatures</a:t>
            </a:r>
            <a:r>
              <a:rPr lang="en-US" dirty="0"/>
              <a:t>/Cell are high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502F3A-595C-2014-9347-6E9E35674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- </a:t>
            </a:r>
            <a:r>
              <a:rPr lang="en-US" dirty="0" err="1"/>
              <a:t>rnaseq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ED5911-226D-834E-BBBD-C59A20F99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540" y="1753137"/>
            <a:ext cx="10594730" cy="42378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2F29EA-D723-AD28-DBAE-139A97626920}"/>
              </a:ext>
            </a:extLst>
          </p:cNvPr>
          <p:cNvSpPr txBox="1"/>
          <p:nvPr/>
        </p:nvSpPr>
        <p:spPr>
          <a:xfrm>
            <a:off x="111512" y="6294291"/>
            <a:ext cx="522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Preliminary &amp; unpublished: do not cite or distribute. </a:t>
            </a:r>
          </a:p>
        </p:txBody>
      </p:sp>
    </p:spTree>
    <p:extLst>
      <p:ext uri="{BB962C8B-B14F-4D97-AF65-F5344CB8AC3E}">
        <p14:creationId xmlns:p14="http://schemas.microsoft.com/office/powerpoint/2010/main" val="128278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1B5D70-E96E-063F-F794-1793360A85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Samples with higher mitochondrial read counts are lower in genes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19321F-2B76-916A-9E5C-F28551A96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- </a:t>
            </a:r>
            <a:r>
              <a:rPr lang="en-US" dirty="0" err="1"/>
              <a:t>rnaseq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E9F211-66DB-17AE-3154-096017848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089" y="1389183"/>
            <a:ext cx="8651632" cy="51909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3F874B-5014-23ED-F6F8-C94F2CF7ED34}"/>
              </a:ext>
            </a:extLst>
          </p:cNvPr>
          <p:cNvSpPr txBox="1"/>
          <p:nvPr/>
        </p:nvSpPr>
        <p:spPr>
          <a:xfrm>
            <a:off x="0" y="6492875"/>
            <a:ext cx="522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Preliminary &amp; unpublished: do not cite or distribute. </a:t>
            </a:r>
          </a:p>
        </p:txBody>
      </p:sp>
    </p:spTree>
    <p:extLst>
      <p:ext uri="{BB962C8B-B14F-4D97-AF65-F5344CB8AC3E}">
        <p14:creationId xmlns:p14="http://schemas.microsoft.com/office/powerpoint/2010/main" val="95625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61F1031-D77D-F477-BA6E-E4A87DBFD6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4528" y="893739"/>
            <a:ext cx="11363134" cy="487681"/>
          </a:xfrm>
        </p:spPr>
        <p:txBody>
          <a:bodyPr/>
          <a:lstStyle/>
          <a:p>
            <a:r>
              <a:rPr lang="en-US" dirty="0"/>
              <a:t>Most hashtags had good separation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F5B2D6-27B1-3F63-B714-00A42C0E0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8" y="295696"/>
            <a:ext cx="11362944" cy="598043"/>
          </a:xfrm>
        </p:spPr>
        <p:txBody>
          <a:bodyPr/>
          <a:lstStyle/>
          <a:p>
            <a:r>
              <a:rPr lang="en-US" dirty="0"/>
              <a:t>Hashtag demultiplexing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33F295-2FC7-7E79-F050-178637C68A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970" r="66101"/>
          <a:stretch/>
        </p:blipFill>
        <p:spPr>
          <a:xfrm>
            <a:off x="5519484" y="1585842"/>
            <a:ext cx="6681497" cy="44715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37725C-9207-6459-4C46-3700D8368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2" y="1830439"/>
            <a:ext cx="5407972" cy="24786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F606A5-4287-D37F-3C9F-51D5439F63A8}"/>
              </a:ext>
            </a:extLst>
          </p:cNvPr>
          <p:cNvSpPr txBox="1"/>
          <p:nvPr/>
        </p:nvSpPr>
        <p:spPr>
          <a:xfrm>
            <a:off x="263518" y="4539965"/>
            <a:ext cx="5407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37,420K cells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1,873 </a:t>
            </a:r>
            <a:r>
              <a:rPr lang="en-US" dirty="0" err="1"/>
              <a:t>Multiplet</a:t>
            </a:r>
            <a:r>
              <a:rPr lang="en-US" dirty="0"/>
              <a:t> GEMs and 108 Negative GEMs identified and removed</a:t>
            </a:r>
          </a:p>
          <a:p>
            <a:endParaRPr lang="en-US" dirty="0"/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CD3/28 hashtags were diluted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F6F305-E0DC-1AF9-E5DB-C993E6B53F3E}"/>
              </a:ext>
            </a:extLst>
          </p:cNvPr>
          <p:cNvSpPr/>
          <p:nvPr/>
        </p:nvSpPr>
        <p:spPr>
          <a:xfrm>
            <a:off x="6095905" y="3429000"/>
            <a:ext cx="5511895" cy="2032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814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passing qc for each hashtag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DA932D-25D2-2F04-640C-7BACE15D73F8}"/>
              </a:ext>
            </a:extLst>
          </p:cNvPr>
          <p:cNvGraphicFramePr>
            <a:graphicFrameLocks noGrp="1"/>
          </p:cNvGraphicFramePr>
          <p:nvPr/>
        </p:nvGraphicFramePr>
        <p:xfrm>
          <a:off x="2069511" y="1402505"/>
          <a:ext cx="6891564" cy="2514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4489">
                  <a:extLst>
                    <a:ext uri="{9D8B030D-6E8A-4147-A177-3AD203B41FA5}">
                      <a16:colId xmlns:a16="http://schemas.microsoft.com/office/drawing/2014/main" val="167015804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75443648"/>
                    </a:ext>
                  </a:extLst>
                </a:gridCol>
                <a:gridCol w="955384">
                  <a:extLst>
                    <a:ext uri="{9D8B030D-6E8A-4147-A177-3AD203B41FA5}">
                      <a16:colId xmlns:a16="http://schemas.microsoft.com/office/drawing/2014/main" val="1121948352"/>
                    </a:ext>
                  </a:extLst>
                </a:gridCol>
                <a:gridCol w="998627">
                  <a:extLst>
                    <a:ext uri="{9D8B030D-6E8A-4147-A177-3AD203B41FA5}">
                      <a16:colId xmlns:a16="http://schemas.microsoft.com/office/drawing/2014/main" val="3976309633"/>
                    </a:ext>
                  </a:extLst>
                </a:gridCol>
                <a:gridCol w="1165064">
                  <a:extLst>
                    <a:ext uri="{9D8B030D-6E8A-4147-A177-3AD203B41FA5}">
                      <a16:colId xmlns:a16="http://schemas.microsoft.com/office/drawing/2014/main" val="4161042917"/>
                    </a:ext>
                  </a:extLst>
                </a:gridCol>
              </a:tblGrid>
              <a:tr h="15728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1" u="none" strike="noStrike" dirty="0">
                          <a:effectLst/>
                        </a:rPr>
                        <a:t>Exp</a:t>
                      </a:r>
                      <a:endParaRPr lang="en-US" sz="2000" b="1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1" u="none" strike="noStrike" dirty="0">
                          <a:effectLst/>
                        </a:rPr>
                        <a:t>Donor Id</a:t>
                      </a:r>
                      <a:endParaRPr lang="en-US" sz="2000" b="1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none" strike="noStrike" dirty="0">
                          <a:effectLst/>
                        </a:rPr>
                        <a:t>Islet</a:t>
                      </a:r>
                      <a:endParaRPr lang="en-US" sz="2000" b="1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none" strike="noStrike" dirty="0">
                          <a:effectLst/>
                        </a:rPr>
                        <a:t>CEFX</a:t>
                      </a:r>
                      <a:endParaRPr lang="en-US" sz="2000" b="1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1" u="none" strike="noStrike" dirty="0">
                          <a:effectLst/>
                        </a:rPr>
                        <a:t>CD3/28</a:t>
                      </a:r>
                      <a:endParaRPr lang="en-US" sz="2000" b="1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167856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 rtl="0" fontAlgn="b"/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</a:rPr>
                        <a:t># cells stimulated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</a:rPr>
                        <a:t>30e6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</a:rPr>
                        <a:t>20e6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b="0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</a:rPr>
                        <a:t>2e6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750950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u="none" strike="noStrike" dirty="0">
                          <a:effectLst/>
                        </a:rPr>
                        <a:t>CerosalettiLab448473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240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3111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493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1301089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u="none" strike="noStrike" dirty="0">
                          <a:effectLst/>
                        </a:rPr>
                        <a:t>CerosalettiLab632811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>
                          <a:effectLst/>
                        </a:rPr>
                        <a:t>388</a:t>
                      </a:r>
                      <a:endParaRPr lang="en-US" sz="2000" b="0" i="0" u="none" strike="noStrike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1334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604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8696260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u="none" strike="noStrike" dirty="0">
                          <a:effectLst/>
                        </a:rPr>
                        <a:t>CerosalettiLab839987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>
                          <a:effectLst/>
                        </a:rPr>
                        <a:t>263</a:t>
                      </a:r>
                      <a:endParaRPr lang="en-US" sz="2000" b="0" i="0" u="none" strike="noStrike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8612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279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015943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u="none" strike="noStrike" dirty="0">
                          <a:effectLst/>
                        </a:rPr>
                        <a:t>CerosalettiLab942655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244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12609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439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993399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u="none" strike="noStrike" dirty="0">
                          <a:effectLst/>
                        </a:rPr>
                        <a:t>CerosalettiLab1059994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>
                          <a:effectLst/>
                        </a:rPr>
                        <a:t>114</a:t>
                      </a:r>
                      <a:endParaRPr lang="en-US" sz="2000" b="0" i="0" u="none" strike="noStrike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1437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42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867966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u="none" strike="noStrike" dirty="0">
                          <a:effectLst/>
                        </a:rPr>
                        <a:t>CerosalettiLab1464776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>
                          <a:effectLst/>
                        </a:rPr>
                        <a:t>153</a:t>
                      </a:r>
                      <a:endParaRPr lang="en-US" sz="2000" b="0" i="0" u="none" strike="noStrike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1884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000" u="none" strike="noStrike" dirty="0">
                          <a:effectLst/>
                        </a:rPr>
                        <a:t>160</a:t>
                      </a:r>
                      <a:endParaRPr lang="en-US" sz="2000" b="0" i="0" u="none" strike="noStrike" dirty="0">
                        <a:solidFill>
                          <a:srgbClr val="3F3F3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7811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1989905-88C9-746C-CD29-CA6CFD5D6009}"/>
              </a:ext>
            </a:extLst>
          </p:cNvPr>
          <p:cNvSpPr txBox="1"/>
          <p:nvPr/>
        </p:nvSpPr>
        <p:spPr>
          <a:xfrm>
            <a:off x="1326181" y="4287801"/>
            <a:ext cx="979139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600"/>
              </a:spcAft>
              <a:buClr>
                <a:schemeClr val="tx2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Even with decreased recovery, we still recovered more cells than previously with </a:t>
            </a:r>
            <a:r>
              <a:rPr lang="en-US" sz="2000" dirty="0" err="1"/>
              <a:t>PlateSeq</a:t>
            </a:r>
            <a:endParaRPr lang="en-US" sz="2000" dirty="0"/>
          </a:p>
          <a:p>
            <a:pPr marL="285750" indent="-285750">
              <a:spcAft>
                <a:spcPts val="600"/>
              </a:spcAft>
              <a:buClr>
                <a:schemeClr val="tx2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CEFX was down-sampled to match Islet for downstream analysis</a:t>
            </a:r>
          </a:p>
          <a:p>
            <a:pPr marL="285750" indent="-285750">
              <a:spcAft>
                <a:spcPts val="600"/>
              </a:spcAft>
              <a:buClr>
                <a:schemeClr val="tx2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Although similar numbers were set up within each stim, recovery varied</a:t>
            </a:r>
          </a:p>
          <a:p>
            <a:pPr marL="800100" lvl="1" indent="-342900">
              <a:spcAft>
                <a:spcPts val="600"/>
              </a:spcAft>
              <a:buClr>
                <a:schemeClr val="tx2"/>
              </a:buClr>
              <a:buSzPct val="125000"/>
              <a:buFont typeface="Wingdings" panose="05000000000000000000" pitchFamily="2" charset="2"/>
              <a:buChar char="ü"/>
            </a:pPr>
            <a:r>
              <a:rPr lang="en-US" sz="2000" dirty="0"/>
              <a:t>Sort stims separately or use fluorescent barcoding to ensure more even numbers</a:t>
            </a:r>
          </a:p>
          <a:p>
            <a:pPr marL="800100" lvl="1" indent="-342900">
              <a:spcAft>
                <a:spcPts val="600"/>
              </a:spcAft>
              <a:buClr>
                <a:schemeClr val="tx2"/>
              </a:buClr>
              <a:buSzPct val="125000"/>
              <a:buFont typeface="Wingdings" panose="05000000000000000000" pitchFamily="2" charset="2"/>
              <a:buChar char="ü"/>
            </a:pPr>
            <a:r>
              <a:rPr lang="en-US" sz="2000" dirty="0"/>
              <a:t>We could have stimmed fewer cells for CEFX  and more for islet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BCB48-9951-D571-A18A-2C0D32EDF862}"/>
              </a:ext>
            </a:extLst>
          </p:cNvPr>
          <p:cNvSpPr txBox="1"/>
          <p:nvPr/>
        </p:nvSpPr>
        <p:spPr>
          <a:xfrm>
            <a:off x="111512" y="6294291"/>
            <a:ext cx="522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 Edwards </a:t>
            </a:r>
          </a:p>
        </p:txBody>
      </p:sp>
    </p:spTree>
    <p:extLst>
      <p:ext uri="{BB962C8B-B14F-4D97-AF65-F5344CB8AC3E}">
        <p14:creationId xmlns:p14="http://schemas.microsoft.com/office/powerpoint/2010/main" val="2022312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CE6B13-C507-670F-A578-FE2A38D0F4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4528" y="1143169"/>
            <a:ext cx="11363134" cy="487681"/>
          </a:xfrm>
        </p:spPr>
        <p:txBody>
          <a:bodyPr/>
          <a:lstStyle/>
          <a:p>
            <a:r>
              <a:rPr lang="en-US" dirty="0"/>
              <a:t>Similar results as </a:t>
            </a:r>
            <a:r>
              <a:rPr lang="en-US" dirty="0" err="1"/>
              <a:t>PlateSeq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860E35-BFE9-863F-A861-BE64BC28A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778044"/>
          </a:xfrm>
        </p:spPr>
        <p:txBody>
          <a:bodyPr/>
          <a:lstStyle/>
          <a:p>
            <a:r>
              <a:rPr lang="en-US" sz="2800" dirty="0"/>
              <a:t>Productive TCR pairs found in 80% of cells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390E6C-A975-7E74-059F-19A357689EA5}"/>
              </a:ext>
            </a:extLst>
          </p:cNvPr>
          <p:cNvSpPr txBox="1"/>
          <p:nvPr/>
        </p:nvSpPr>
        <p:spPr>
          <a:xfrm>
            <a:off x="8429077" y="2681149"/>
            <a:ext cx="37629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None ~ 5%</a:t>
            </a:r>
          </a:p>
          <a:p>
            <a:r>
              <a:rPr lang="en-US" dirty="0">
                <a:solidFill>
                  <a:srgbClr val="000000"/>
                </a:solidFill>
              </a:rPr>
              <a:t>Alpha only ~ 9%</a:t>
            </a:r>
          </a:p>
          <a:p>
            <a:r>
              <a:rPr lang="en-US" dirty="0">
                <a:solidFill>
                  <a:srgbClr val="000000"/>
                </a:solidFill>
              </a:rPr>
              <a:t>Beta only ~ 6%</a:t>
            </a:r>
          </a:p>
          <a:p>
            <a:r>
              <a:rPr lang="en-US" dirty="0">
                <a:solidFill>
                  <a:srgbClr val="000000"/>
                </a:solidFill>
              </a:rPr>
              <a:t>Both ~ 80%</a:t>
            </a:r>
          </a:p>
          <a:p>
            <a:r>
              <a:rPr lang="en-US" dirty="0">
                <a:solidFill>
                  <a:srgbClr val="000000"/>
                </a:solidFill>
              </a:rPr>
              <a:t>Removed: 35 </a:t>
            </a:r>
            <a:r>
              <a:rPr lang="en-US" dirty="0" err="1">
                <a:solidFill>
                  <a:srgbClr val="000000"/>
                </a:solidFill>
              </a:rPr>
              <a:t>iNKT</a:t>
            </a:r>
            <a:r>
              <a:rPr lang="en-US" dirty="0">
                <a:solidFill>
                  <a:srgbClr val="000000"/>
                </a:solidFill>
              </a:rPr>
              <a:t>, 11 MAIT cells, 1065 </a:t>
            </a:r>
            <a:r>
              <a:rPr lang="en-US" dirty="0" err="1">
                <a:solidFill>
                  <a:srgbClr val="000000"/>
                </a:solidFill>
              </a:rPr>
              <a:t>multiplets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6B541A-451E-3902-44BC-356920340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44" y="1984249"/>
            <a:ext cx="7772400" cy="3886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EC095E-2FDE-9B57-9962-AE878E08B5FD}"/>
              </a:ext>
            </a:extLst>
          </p:cNvPr>
          <p:cNvSpPr txBox="1"/>
          <p:nvPr/>
        </p:nvSpPr>
        <p:spPr>
          <a:xfrm>
            <a:off x="1638300" y="1736547"/>
            <a:ext cx="57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Islet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B79731-D484-35D9-22CB-42648A378B55}"/>
              </a:ext>
            </a:extLst>
          </p:cNvPr>
          <p:cNvSpPr txBox="1"/>
          <p:nvPr/>
        </p:nvSpPr>
        <p:spPr>
          <a:xfrm>
            <a:off x="3477565" y="1719566"/>
            <a:ext cx="643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CEFX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FD9E99-8638-7607-B11A-CAF85A597C72}"/>
              </a:ext>
            </a:extLst>
          </p:cNvPr>
          <p:cNvSpPr txBox="1"/>
          <p:nvPr/>
        </p:nvSpPr>
        <p:spPr>
          <a:xfrm>
            <a:off x="5098464" y="1736547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CD3/CD28</a:t>
            </a:r>
          </a:p>
        </p:txBody>
      </p:sp>
    </p:spTree>
    <p:extLst>
      <p:ext uri="{BB962C8B-B14F-4D97-AF65-F5344CB8AC3E}">
        <p14:creationId xmlns:p14="http://schemas.microsoft.com/office/powerpoint/2010/main" val="3581274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660559-EF5C-0297-E5EA-9CBF41834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scRNAseq processing often happens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B4CD19-7870-CE28-05EC-CE7EA8D485FD}"/>
              </a:ext>
            </a:extLst>
          </p:cNvPr>
          <p:cNvSpPr txBox="1"/>
          <p:nvPr/>
        </p:nvSpPr>
        <p:spPr>
          <a:xfrm>
            <a:off x="4952806" y="5487311"/>
            <a:ext cx="1841753" cy="369332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DiffExp</a:t>
            </a:r>
            <a:r>
              <a:rPr lang="en-US" dirty="0"/>
              <a:t>, GSEA,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05C040-6302-9837-415F-7C5FC0842D12}"/>
              </a:ext>
            </a:extLst>
          </p:cNvPr>
          <p:cNvSpPr txBox="1"/>
          <p:nvPr/>
        </p:nvSpPr>
        <p:spPr>
          <a:xfrm>
            <a:off x="7698255" y="2112852"/>
            <a:ext cx="1790388" cy="923330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Exchange $ + time + ATP for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80741E-A941-65A8-3924-23F119113536}"/>
              </a:ext>
            </a:extLst>
          </p:cNvPr>
          <p:cNvSpPr txBox="1"/>
          <p:nvPr/>
        </p:nvSpPr>
        <p:spPr>
          <a:xfrm>
            <a:off x="4905038" y="2494589"/>
            <a:ext cx="1937288" cy="3693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Clusters Visualized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43CD30-6FAA-270C-7CCB-B366226EA48D}"/>
              </a:ext>
            </a:extLst>
          </p:cNvPr>
          <p:cNvSpPr txBox="1"/>
          <p:nvPr/>
        </p:nvSpPr>
        <p:spPr>
          <a:xfrm>
            <a:off x="4952806" y="3902064"/>
            <a:ext cx="1841752" cy="646331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Human Approves Groupings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76FCBF-EE0C-0F35-8499-8388F29C9B14}"/>
              </a:ext>
            </a:extLst>
          </p:cNvPr>
          <p:cNvCxnSpPr>
            <a:cxnSpLocks/>
          </p:cNvCxnSpPr>
          <p:nvPr/>
        </p:nvCxnSpPr>
        <p:spPr>
          <a:xfrm>
            <a:off x="5873682" y="1671657"/>
            <a:ext cx="0" cy="725554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5F2CDCE-8279-0C8A-510B-C5D90DD16FB4}"/>
              </a:ext>
            </a:extLst>
          </p:cNvPr>
          <p:cNvCxnSpPr>
            <a:cxnSpLocks/>
          </p:cNvCxnSpPr>
          <p:nvPr/>
        </p:nvCxnSpPr>
        <p:spPr>
          <a:xfrm>
            <a:off x="5873682" y="2980047"/>
            <a:ext cx="0" cy="814713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0F3E257-BAD1-64C9-026E-055F7874200C}"/>
              </a:ext>
            </a:extLst>
          </p:cNvPr>
          <p:cNvCxnSpPr>
            <a:cxnSpLocks/>
          </p:cNvCxnSpPr>
          <p:nvPr/>
        </p:nvCxnSpPr>
        <p:spPr>
          <a:xfrm>
            <a:off x="5873682" y="4652093"/>
            <a:ext cx="0" cy="731520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5486743-1F22-4F74-9342-41CB7D1D24F7}"/>
              </a:ext>
            </a:extLst>
          </p:cNvPr>
          <p:cNvSpPr txBox="1"/>
          <p:nvPr/>
        </p:nvSpPr>
        <p:spPr>
          <a:xfrm>
            <a:off x="5060930" y="1219841"/>
            <a:ext cx="1625504" cy="369332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Clustered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F1A581-7A9A-47AC-AB7A-1BE195DA799F}"/>
              </a:ext>
            </a:extLst>
          </p:cNvPr>
          <p:cNvSpPr txBox="1"/>
          <p:nvPr/>
        </p:nvSpPr>
        <p:spPr>
          <a:xfrm>
            <a:off x="7832120" y="4548394"/>
            <a:ext cx="1357774" cy="369332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Write Grant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517BD4-DCD9-6977-F1D1-AFC9295E4343}"/>
              </a:ext>
            </a:extLst>
          </p:cNvPr>
          <p:cNvSpPr txBox="1"/>
          <p:nvPr/>
        </p:nvSpPr>
        <p:spPr>
          <a:xfrm>
            <a:off x="1320377" y="1568582"/>
            <a:ext cx="2765960" cy="923330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Bioinformatician fiddles with hyperparameters until satisfied/tired/out of time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3E8658-BC60-297B-3E3E-1EF7E4E6615B}"/>
              </a:ext>
            </a:extLst>
          </p:cNvPr>
          <p:cNvSpPr txBox="1"/>
          <p:nvPr/>
        </p:nvSpPr>
        <p:spPr>
          <a:xfrm>
            <a:off x="1320380" y="3902063"/>
            <a:ext cx="2765954" cy="646331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UMAP does not spark joy in the Investigator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34EFC33-353A-1474-DA41-32834CC72892}"/>
              </a:ext>
            </a:extLst>
          </p:cNvPr>
          <p:cNvCxnSpPr>
            <a:cxnSpLocks/>
          </p:cNvCxnSpPr>
          <p:nvPr/>
        </p:nvCxnSpPr>
        <p:spPr>
          <a:xfrm flipH="1">
            <a:off x="4166314" y="2980047"/>
            <a:ext cx="674458" cy="883295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Bent Arrow 24">
            <a:extLst>
              <a:ext uri="{FF2B5EF4-FFF2-40B4-BE49-F238E27FC236}">
                <a16:creationId xmlns:a16="http://schemas.microsoft.com/office/drawing/2014/main" id="{4BD50B7E-5678-2898-D35D-F8D1A0916E69}"/>
              </a:ext>
            </a:extLst>
          </p:cNvPr>
          <p:cNvSpPr/>
          <p:nvPr/>
        </p:nvSpPr>
        <p:spPr>
          <a:xfrm rot="16200000">
            <a:off x="4152516" y="2059228"/>
            <a:ext cx="200033" cy="1176479"/>
          </a:xfrm>
          <a:prstGeom prst="bentArrow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410C67-027D-44C9-3B0C-B749AD4A878F}"/>
              </a:ext>
            </a:extLst>
          </p:cNvPr>
          <p:cNvCxnSpPr>
            <a:cxnSpLocks/>
          </p:cNvCxnSpPr>
          <p:nvPr/>
        </p:nvCxnSpPr>
        <p:spPr>
          <a:xfrm flipV="1">
            <a:off x="2703357" y="2747484"/>
            <a:ext cx="0" cy="950827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Bent Arrow 30">
            <a:extLst>
              <a:ext uri="{FF2B5EF4-FFF2-40B4-BE49-F238E27FC236}">
                <a16:creationId xmlns:a16="http://schemas.microsoft.com/office/drawing/2014/main" id="{A65495E4-7180-FC35-11A8-EBF39CD69C1B}"/>
              </a:ext>
            </a:extLst>
          </p:cNvPr>
          <p:cNvSpPr/>
          <p:nvPr/>
        </p:nvSpPr>
        <p:spPr>
          <a:xfrm>
            <a:off x="3664291" y="1295134"/>
            <a:ext cx="1240747" cy="200034"/>
          </a:xfrm>
          <a:prstGeom prst="bentArrow">
            <a:avLst/>
          </a:prstGeom>
          <a:solidFill>
            <a:schemeClr val="bg2">
              <a:lumMod val="1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7DD4FA4-5FCC-C50A-AD0E-03D22F7793FA}"/>
              </a:ext>
            </a:extLst>
          </p:cNvPr>
          <p:cNvCxnSpPr>
            <a:cxnSpLocks/>
          </p:cNvCxnSpPr>
          <p:nvPr/>
        </p:nvCxnSpPr>
        <p:spPr>
          <a:xfrm flipV="1">
            <a:off x="6956854" y="5017853"/>
            <a:ext cx="741401" cy="431813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49FAEDF-8E13-06C9-D749-011B3C8614CF}"/>
              </a:ext>
            </a:extLst>
          </p:cNvPr>
          <p:cNvCxnSpPr>
            <a:cxnSpLocks/>
          </p:cNvCxnSpPr>
          <p:nvPr/>
        </p:nvCxnSpPr>
        <p:spPr>
          <a:xfrm flipV="1">
            <a:off x="8537067" y="3175686"/>
            <a:ext cx="0" cy="1235676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77112C3-1452-526B-7A9C-A6D1869D29C9}"/>
              </a:ext>
            </a:extLst>
          </p:cNvPr>
          <p:cNvCxnSpPr>
            <a:cxnSpLocks/>
          </p:cNvCxnSpPr>
          <p:nvPr/>
        </p:nvCxnSpPr>
        <p:spPr>
          <a:xfrm flipH="1" flipV="1">
            <a:off x="6794558" y="1589173"/>
            <a:ext cx="767777" cy="441074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75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5" grpId="0" animBg="1"/>
      <p:bldP spid="3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086B68-B97C-AF40-6437-EB69C4567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Similar workflow with more reproducibility + investigator agency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4594B7-CABB-4B07-36DF-A49E0BF6074B}"/>
              </a:ext>
            </a:extLst>
          </p:cNvPr>
          <p:cNvSpPr txBox="1"/>
          <p:nvPr/>
        </p:nvSpPr>
        <p:spPr>
          <a:xfrm>
            <a:off x="4952806" y="6166943"/>
            <a:ext cx="1841753" cy="369332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DiffExp</a:t>
            </a:r>
            <a:r>
              <a:rPr lang="en-US" dirty="0"/>
              <a:t>, GSEA,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85B29A-5FEA-F85A-21E9-9551F5F4E925}"/>
              </a:ext>
            </a:extLst>
          </p:cNvPr>
          <p:cNvSpPr txBox="1"/>
          <p:nvPr/>
        </p:nvSpPr>
        <p:spPr>
          <a:xfrm>
            <a:off x="4905038" y="2690540"/>
            <a:ext cx="1937288" cy="9233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Clustering Options Visualized + Paired with Relevant Info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3D2DF3-0B21-1B23-E65E-1A57979EC600}"/>
              </a:ext>
            </a:extLst>
          </p:cNvPr>
          <p:cNvSpPr txBox="1"/>
          <p:nvPr/>
        </p:nvSpPr>
        <p:spPr>
          <a:xfrm>
            <a:off x="4952807" y="4540124"/>
            <a:ext cx="1841752" cy="646331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Human Selects Groupings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FDCF90-D385-E1BF-5D4B-63358FE1828F}"/>
              </a:ext>
            </a:extLst>
          </p:cNvPr>
          <p:cNvCxnSpPr>
            <a:cxnSpLocks/>
          </p:cNvCxnSpPr>
          <p:nvPr/>
        </p:nvCxnSpPr>
        <p:spPr>
          <a:xfrm>
            <a:off x="5873682" y="1840880"/>
            <a:ext cx="0" cy="731520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06351AC-0F5E-31DD-FF77-1CC2F42F39A3}"/>
              </a:ext>
            </a:extLst>
          </p:cNvPr>
          <p:cNvCxnSpPr>
            <a:cxnSpLocks/>
          </p:cNvCxnSpPr>
          <p:nvPr/>
        </p:nvCxnSpPr>
        <p:spPr>
          <a:xfrm>
            <a:off x="5873682" y="3705795"/>
            <a:ext cx="0" cy="731520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05454EB-C738-E984-80F5-7C9691F2C975}"/>
              </a:ext>
            </a:extLst>
          </p:cNvPr>
          <p:cNvCxnSpPr>
            <a:cxnSpLocks/>
          </p:cNvCxnSpPr>
          <p:nvPr/>
        </p:nvCxnSpPr>
        <p:spPr>
          <a:xfrm>
            <a:off x="5873682" y="5331725"/>
            <a:ext cx="0" cy="731520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14C687D-6F4D-601A-F73B-196ACBD7128C}"/>
              </a:ext>
            </a:extLst>
          </p:cNvPr>
          <p:cNvSpPr txBox="1"/>
          <p:nvPr/>
        </p:nvSpPr>
        <p:spPr>
          <a:xfrm>
            <a:off x="5060930" y="1102624"/>
            <a:ext cx="1625504" cy="646331"/>
          </a:xfrm>
          <a:prstGeom prst="rect">
            <a:avLst/>
          </a:prstGeom>
          <a:noFill/>
          <a:ln w="254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Clustered in Many Ways</a:t>
            </a:r>
          </a:p>
        </p:txBody>
      </p:sp>
    </p:spTree>
    <p:extLst>
      <p:ext uri="{BB962C8B-B14F-4D97-AF65-F5344CB8AC3E}">
        <p14:creationId xmlns:p14="http://schemas.microsoft.com/office/powerpoint/2010/main" val="860621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5F085F-81BB-06C8-D41C-25220EEF9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Rnaseq</a:t>
            </a:r>
            <a:r>
              <a:rPr lang="en-US" dirty="0"/>
              <a:t> clustering + </a:t>
            </a:r>
            <a:r>
              <a:rPr lang="en-US" dirty="0" err="1"/>
              <a:t>umap</a:t>
            </a:r>
            <a:r>
              <a:rPr lang="en-US" dirty="0"/>
              <a:t> projection optimization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02BA13-5653-3AC0-19A6-72D1CB1F4F02}"/>
              </a:ext>
            </a:extLst>
          </p:cNvPr>
          <p:cNvSpPr txBox="1"/>
          <p:nvPr/>
        </p:nvSpPr>
        <p:spPr>
          <a:xfrm>
            <a:off x="760321" y="1490008"/>
            <a:ext cx="891062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Optimize RNA clusters with consensus of unsupervised clustering metrics. </a:t>
            </a:r>
          </a:p>
          <a:p>
            <a:pPr marL="800100" lvl="1" indent="-342900">
              <a:buAutoNum type="arabicPeriod"/>
            </a:pPr>
            <a:r>
              <a:rPr lang="en-US" sz="2000" dirty="0"/>
              <a:t>Hyperparameters: </a:t>
            </a:r>
            <a:r>
              <a:rPr lang="en-US" sz="2000" dirty="0" err="1"/>
              <a:t>findNeighborsDim</a:t>
            </a:r>
            <a:r>
              <a:rPr lang="en-US" sz="2000" dirty="0"/>
              <a:t>, </a:t>
            </a:r>
            <a:r>
              <a:rPr lang="en-US" sz="2000" dirty="0" err="1"/>
              <a:t>findClustersRes</a:t>
            </a:r>
            <a:endParaRPr lang="en-US" sz="2000" dirty="0"/>
          </a:p>
          <a:p>
            <a:pPr marL="800100" lvl="1" indent="-342900">
              <a:buAutoNum type="arabicPeriod"/>
            </a:pPr>
            <a:r>
              <a:rPr lang="en-US" sz="2000" dirty="0"/>
              <a:t>Metrics: Davies-Bouldin, </a:t>
            </a:r>
            <a:r>
              <a:rPr lang="en-US" sz="2000" dirty="0" err="1"/>
              <a:t>Calinski-Harabasz</a:t>
            </a:r>
            <a:r>
              <a:rPr lang="en-US" sz="2000" dirty="0"/>
              <a:t>, Silhouette Score</a:t>
            </a:r>
          </a:p>
          <a:p>
            <a:pPr marL="800100" lvl="1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Optimize 2D UMAP embedding with </a:t>
            </a:r>
            <a:r>
              <a:rPr lang="en-US" sz="2000" dirty="0" err="1"/>
              <a:t>scDEED</a:t>
            </a:r>
            <a:r>
              <a:rPr lang="en-US" sz="2000" dirty="0"/>
              <a:t>.</a:t>
            </a:r>
          </a:p>
          <a:p>
            <a:pPr marL="800100" lvl="1" indent="-342900">
              <a:buAutoNum type="arabicPeriod"/>
            </a:pPr>
            <a:r>
              <a:rPr lang="en-US" sz="2000" dirty="0"/>
              <a:t>Hyperparameters: </a:t>
            </a:r>
            <a:r>
              <a:rPr lang="en-US" sz="2000" dirty="0" err="1"/>
              <a:t>min.dist</a:t>
            </a:r>
            <a:r>
              <a:rPr lang="en-US" sz="2000" dirty="0"/>
              <a:t>, </a:t>
            </a:r>
            <a:r>
              <a:rPr lang="en-US" sz="2000" dirty="0" err="1"/>
              <a:t>n_neighbors</a:t>
            </a:r>
            <a:endParaRPr lang="en-US" sz="2000" dirty="0"/>
          </a:p>
          <a:p>
            <a:pPr marL="800100" lvl="1" indent="-342900">
              <a:buAutoNum type="arabicPeriod"/>
            </a:pPr>
            <a:r>
              <a:rPr lang="en-US" sz="2000" dirty="0"/>
              <a:t>Metric: minimize # of ‘dubious’ cell embeddings</a:t>
            </a:r>
          </a:p>
          <a:p>
            <a:pPr marL="800100" lvl="1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Choose between ‘best’ </a:t>
            </a:r>
            <a:r>
              <a:rPr lang="en-US" sz="2000" dirty="0" err="1"/>
              <a:t>clusterings</a:t>
            </a:r>
            <a:r>
              <a:rPr lang="en-US" sz="2000" dirty="0"/>
              <a:t> &amp; embeddings for a range of reasonable numbers of clusters.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065BA3-A166-B5BE-3207-B0AA103AB226}"/>
              </a:ext>
            </a:extLst>
          </p:cNvPr>
          <p:cNvSpPr txBox="1"/>
          <p:nvPr/>
        </p:nvSpPr>
        <p:spPr>
          <a:xfrm>
            <a:off x="131995" y="6126480"/>
            <a:ext cx="953894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Xia, L., Lee, C. &amp; Li, J.J. Statistical method </a:t>
            </a:r>
            <a:r>
              <a:rPr lang="en-US" sz="1600" b="0" i="0" dirty="0" err="1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scDEED</a:t>
            </a:r>
            <a:r>
              <a:rPr lang="en-US" sz="1600" b="0" i="0" dirty="0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 for detecting dubious 2D single-cell embeddings and optimizing t-SNE and UMAP hyperparameters. </a:t>
            </a:r>
            <a:r>
              <a:rPr lang="en-US" sz="1600" b="0" i="1" dirty="0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Nat </a:t>
            </a:r>
            <a:r>
              <a:rPr lang="en-US" sz="1600" b="0" i="1" dirty="0" err="1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Commun</a:t>
            </a:r>
            <a:r>
              <a:rPr lang="en-US" sz="1600" b="0" i="0" dirty="0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 </a:t>
            </a:r>
            <a:r>
              <a:rPr lang="en-US" sz="1600" b="1" i="0" dirty="0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15</a:t>
            </a:r>
            <a:r>
              <a:rPr lang="en-US" sz="1600" b="0" i="0" dirty="0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, 1753 (2024). https://</a:t>
            </a:r>
            <a:r>
              <a:rPr lang="en-US" sz="1600" b="0" i="0" dirty="0" err="1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doi.org</a:t>
            </a:r>
            <a:r>
              <a:rPr lang="en-US" sz="1600" b="0" i="0" dirty="0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/10.1038/s41467-024-45891-y</a:t>
            </a:r>
            <a:endParaRPr lang="en-US" sz="1600" dirty="0"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4828FC-DC8D-CEE4-36E3-BC395BEB13D1}"/>
              </a:ext>
            </a:extLst>
          </p:cNvPr>
          <p:cNvSpPr txBox="1"/>
          <p:nvPr/>
        </p:nvSpPr>
        <p:spPr>
          <a:xfrm>
            <a:off x="760321" y="5186947"/>
            <a:ext cx="5589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optimizations performed via grid search—likely could be improved with an optimization algorithm. TBD.</a:t>
            </a:r>
          </a:p>
        </p:txBody>
      </p:sp>
    </p:spTree>
    <p:extLst>
      <p:ext uri="{BB962C8B-B14F-4D97-AF65-F5344CB8AC3E}">
        <p14:creationId xmlns:p14="http://schemas.microsoft.com/office/powerpoint/2010/main" val="3639225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55BE1C-64BC-F5B5-E082-39AF383889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en-US" dirty="0"/>
              <a:t>Background &amp; Motivation</a:t>
            </a:r>
          </a:p>
          <a:p>
            <a:pPr marL="1084263" lvl="1" indent="-571500">
              <a:buFont typeface="+mj-lt"/>
              <a:buAutoNum type="romanUcPeriod"/>
            </a:pPr>
            <a:r>
              <a:rPr lang="en-US" dirty="0"/>
              <a:t>T cells in Type 1 Diabetes</a:t>
            </a:r>
          </a:p>
          <a:p>
            <a:pPr marL="1084263" lvl="1" indent="-571500">
              <a:buFont typeface="+mj-lt"/>
              <a:buAutoNum type="romanUcPeriod"/>
            </a:pPr>
            <a:r>
              <a:rPr lang="en-US" dirty="0"/>
              <a:t>Prior work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Current Study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Data &amp; Results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019BD17-4ECF-F0AD-078B-84BED5D59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34636183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D7EFDF-8DF9-8708-C73C-6B40A4EEB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13C814-46E0-F603-8971-10FF36DEB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8704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CEFAB6-25CD-FC8D-7F17-882F1EA7F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6EB7E-31B2-EFC0-3C70-724592B8C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46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3DD1E33-ABEA-B638-054C-0783CC51F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D59D6A2-09E5-BE4E-BAB5-0C19A9591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953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56B26B-D821-0BAE-F3C4-CCD2CE8E2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selected clustering metrics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66FA4B-94C2-A464-682B-7018C8E4B0C4}"/>
              </a:ext>
            </a:extLst>
          </p:cNvPr>
          <p:cNvSpPr txBox="1"/>
          <p:nvPr/>
        </p:nvSpPr>
        <p:spPr>
          <a:xfrm>
            <a:off x="187049" y="1277046"/>
            <a:ext cx="36478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Davies-Bouldin Index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Maximize pairwise inter-cluster distances and minimize intra-cluster variances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favor lower numbers of clusters, sensitive to outliers.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014A1-9F58-9638-3650-1BE5469D3FAF}"/>
              </a:ext>
            </a:extLst>
          </p:cNvPr>
          <p:cNvSpPr txBox="1"/>
          <p:nvPr/>
        </p:nvSpPr>
        <p:spPr>
          <a:xfrm>
            <a:off x="4215089" y="1277046"/>
            <a:ext cx="36650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Calinksi-Harabasz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Index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Maximize inter-cluster variance and minimize intra-cluster variances.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favor solutions with more clusters, sensitive to outliers.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601B6E-53C5-3F80-F321-E15FD3F7FABA}"/>
              </a:ext>
            </a:extLst>
          </p:cNvPr>
          <p:cNvSpPr txBox="1"/>
          <p:nvPr/>
        </p:nvSpPr>
        <p:spPr>
          <a:xfrm>
            <a:off x="8260319" y="1277046"/>
            <a:ext cx="36650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Median Silhouette Score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Minimize intra-cluster distances and maximize distances to nearest cluster.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Not biased towards particular cluster numbers, robust to outliers.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Computationally expensive.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2F7A0EB-68BB-B9AD-EFE4-14803BFCF385}"/>
              </a:ext>
            </a:extLst>
          </p:cNvPr>
          <p:cNvGrpSpPr>
            <a:grpSpLocks noChangeAspect="1"/>
          </p:cNvGrpSpPr>
          <p:nvPr/>
        </p:nvGrpSpPr>
        <p:grpSpPr>
          <a:xfrm>
            <a:off x="305068" y="4004319"/>
            <a:ext cx="3002103" cy="2130552"/>
            <a:chOff x="17430892" y="6990717"/>
            <a:chExt cx="3524332" cy="250117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B282F03-BAF4-25CE-2F72-5AF8BAE62E16}"/>
                </a:ext>
              </a:extLst>
            </p:cNvPr>
            <p:cNvGrpSpPr/>
            <p:nvPr/>
          </p:nvGrpSpPr>
          <p:grpSpPr>
            <a:xfrm>
              <a:off x="18376958" y="6990717"/>
              <a:ext cx="975883" cy="1049834"/>
              <a:chOff x="9372600" y="718406"/>
              <a:chExt cx="975883" cy="1049834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1BDFEC6F-A6C7-62EA-E2E0-01685AADFD5F}"/>
                  </a:ext>
                </a:extLst>
              </p:cNvPr>
              <p:cNvSpPr/>
              <p:nvPr/>
            </p:nvSpPr>
            <p:spPr>
              <a:xfrm>
                <a:off x="9652000" y="718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BB05A4B1-C6BB-7532-63F3-F41F2923AEA4}"/>
                  </a:ext>
                </a:extLst>
              </p:cNvPr>
              <p:cNvSpPr/>
              <p:nvPr/>
            </p:nvSpPr>
            <p:spPr>
              <a:xfrm>
                <a:off x="9372600" y="106818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2A8A47B-93E1-9B9C-6CAC-12312FECDC4D}"/>
                  </a:ext>
                </a:extLst>
              </p:cNvPr>
              <p:cNvSpPr/>
              <p:nvPr/>
            </p:nvSpPr>
            <p:spPr>
              <a:xfrm>
                <a:off x="10119883" y="125459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0AC8ABD3-959C-8B4E-991B-B3B3BF2266D4}"/>
                  </a:ext>
                </a:extLst>
              </p:cNvPr>
              <p:cNvSpPr/>
              <p:nvPr/>
            </p:nvSpPr>
            <p:spPr>
              <a:xfrm>
                <a:off x="9639300" y="1539640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07A35694-380B-E1CA-77A4-DB434385D7EB}"/>
                  </a:ext>
                </a:extLst>
              </p:cNvPr>
              <p:cNvSpPr/>
              <p:nvPr/>
            </p:nvSpPr>
            <p:spPr>
              <a:xfrm>
                <a:off x="9639300" y="1099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983D4C4-8425-60A9-BDE9-2F06F8BD46F6}"/>
                  </a:ext>
                </a:extLst>
              </p:cNvPr>
              <p:cNvSpPr/>
              <p:nvPr/>
            </p:nvSpPr>
            <p:spPr>
              <a:xfrm>
                <a:off x="9906000" y="89154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4F2515D-FBF0-6163-77BB-017F6B527574}"/>
                </a:ext>
              </a:extLst>
            </p:cNvPr>
            <p:cNvGrpSpPr/>
            <p:nvPr/>
          </p:nvGrpSpPr>
          <p:grpSpPr>
            <a:xfrm>
              <a:off x="17430892" y="8593334"/>
              <a:ext cx="723900" cy="832212"/>
              <a:chOff x="8324934" y="2400172"/>
              <a:chExt cx="723900" cy="832212"/>
            </a:xfrm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71D47379-FD86-2F6E-7D18-A2FF3C8FF5C6}"/>
                  </a:ext>
                </a:extLst>
              </p:cNvPr>
              <p:cNvSpPr/>
              <p:nvPr/>
            </p:nvSpPr>
            <p:spPr>
              <a:xfrm>
                <a:off x="8566234" y="240017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059CAC7-69EC-8313-5501-5FC4AEDFE329}"/>
                  </a:ext>
                </a:extLst>
              </p:cNvPr>
              <p:cNvSpPr/>
              <p:nvPr/>
            </p:nvSpPr>
            <p:spPr>
              <a:xfrm>
                <a:off x="8324934" y="2600307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EFC0F209-98DC-4BE6-CBCF-910232920C0B}"/>
                  </a:ext>
                </a:extLst>
              </p:cNvPr>
              <p:cNvSpPr/>
              <p:nvPr/>
            </p:nvSpPr>
            <p:spPr>
              <a:xfrm>
                <a:off x="8451934" y="2806629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32B5F9AA-67CB-2CA4-9CAD-DE693E420A82}"/>
                  </a:ext>
                </a:extLst>
              </p:cNvPr>
              <p:cNvSpPr/>
              <p:nvPr/>
            </p:nvSpPr>
            <p:spPr>
              <a:xfrm>
                <a:off x="8361017" y="3003784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4158D672-82FF-0753-10B0-7AD0A229751B}"/>
                  </a:ext>
                </a:extLst>
              </p:cNvPr>
              <p:cNvSpPr/>
              <p:nvPr/>
            </p:nvSpPr>
            <p:spPr>
              <a:xfrm>
                <a:off x="8540834" y="264278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6DFBBBBC-7B62-A800-1B69-DDD981892598}"/>
                  </a:ext>
                </a:extLst>
              </p:cNvPr>
              <p:cNvSpPr/>
              <p:nvPr/>
            </p:nvSpPr>
            <p:spPr>
              <a:xfrm>
                <a:off x="8820234" y="257331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B7E500B-17F8-608D-0860-830A8C61FDE1}"/>
                </a:ext>
              </a:extLst>
            </p:cNvPr>
            <p:cNvGrpSpPr/>
            <p:nvPr/>
          </p:nvGrpSpPr>
          <p:grpSpPr>
            <a:xfrm>
              <a:off x="20472624" y="8924773"/>
              <a:ext cx="482600" cy="567115"/>
              <a:chOff x="10348483" y="2411435"/>
              <a:chExt cx="482600" cy="567115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80439454-B47D-C6CE-9F8A-A0B0552DAFAA}"/>
                  </a:ext>
                </a:extLst>
              </p:cNvPr>
              <p:cNvSpPr/>
              <p:nvPr/>
            </p:nvSpPr>
            <p:spPr>
              <a:xfrm>
                <a:off x="10424683" y="2411435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C01FC68-6474-41B9-8C84-5E00CB5204DE}"/>
                  </a:ext>
                </a:extLst>
              </p:cNvPr>
              <p:cNvSpPr/>
              <p:nvPr/>
            </p:nvSpPr>
            <p:spPr>
              <a:xfrm>
                <a:off x="10348483" y="2608408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A4C29D95-E125-39EB-7679-2D485C7E39C2}"/>
                  </a:ext>
                </a:extLst>
              </p:cNvPr>
              <p:cNvSpPr/>
              <p:nvPr/>
            </p:nvSpPr>
            <p:spPr>
              <a:xfrm>
                <a:off x="10602483" y="2682822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11CADC2C-539E-A49F-1031-B82088AF4486}"/>
                  </a:ext>
                </a:extLst>
              </p:cNvPr>
              <p:cNvSpPr/>
              <p:nvPr/>
            </p:nvSpPr>
            <p:spPr>
              <a:xfrm>
                <a:off x="10475483" y="2749950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92F77652-035A-1644-A529-F7600DB666BF}"/>
                  </a:ext>
                </a:extLst>
              </p:cNvPr>
              <p:cNvSpPr/>
              <p:nvPr/>
            </p:nvSpPr>
            <p:spPr>
              <a:xfrm>
                <a:off x="10513583" y="2666872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35E7A78-53A9-3EB9-1A4E-FD9C981A2036}"/>
                  </a:ext>
                </a:extLst>
              </p:cNvPr>
              <p:cNvSpPr/>
              <p:nvPr/>
            </p:nvSpPr>
            <p:spPr>
              <a:xfrm>
                <a:off x="10577083" y="2497361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08EDC0F-63CA-651B-6368-1131AC2B5ACF}"/>
                </a:ext>
              </a:extLst>
            </p:cNvPr>
            <p:cNvCxnSpPr>
              <a:cxnSpLocks/>
              <a:endCxn id="35" idx="3"/>
            </p:cNvCxnSpPr>
            <p:nvPr/>
          </p:nvCxnSpPr>
          <p:spPr>
            <a:xfrm flipH="1">
              <a:off x="17680270" y="7589252"/>
              <a:ext cx="1204688" cy="1441814"/>
            </a:xfrm>
            <a:prstGeom prst="line">
              <a:avLst/>
            </a:prstGeom>
            <a:ln w="50800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B279AE0-2417-AB72-E3EC-4AA0716527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88484" y="8717120"/>
              <a:ext cx="85558" cy="31014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656B551-61DE-CEC3-294A-79DF70F53F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87983" y="8895087"/>
              <a:ext cx="352425" cy="13970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97A916A-7607-CFCF-E3FA-9BDA90ED90D7}"/>
                </a:ext>
              </a:extLst>
            </p:cNvPr>
            <p:cNvCxnSpPr>
              <a:cxnSpLocks/>
            </p:cNvCxnSpPr>
            <p:nvPr/>
          </p:nvCxnSpPr>
          <p:spPr>
            <a:xfrm>
              <a:off x="17542267" y="8914048"/>
              <a:ext cx="139366" cy="114389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4435585-834F-6958-5C89-ADD4FDC9A9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91158" y="8945720"/>
              <a:ext cx="74445" cy="85892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F9B6425-A22A-CC36-A191-9C790DF0DCA6}"/>
                </a:ext>
              </a:extLst>
            </p:cNvPr>
            <p:cNvCxnSpPr>
              <a:cxnSpLocks/>
              <a:stCxn id="35" idx="3"/>
            </p:cNvCxnSpPr>
            <p:nvPr/>
          </p:nvCxnSpPr>
          <p:spPr>
            <a:xfrm flipH="1">
              <a:off x="17580284" y="9031066"/>
              <a:ext cx="99986" cy="284846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21787D7-BA5F-503D-BE10-AD9861F23A83}"/>
                </a:ext>
              </a:extLst>
            </p:cNvPr>
            <p:cNvCxnSpPr>
              <a:cxnSpLocks/>
            </p:cNvCxnSpPr>
            <p:nvPr/>
          </p:nvCxnSpPr>
          <p:spPr>
            <a:xfrm>
              <a:off x="17681633" y="9044942"/>
              <a:ext cx="9525" cy="8827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03949C7-2DC5-2AC9-9C4D-A9C965CD760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884958" y="7594495"/>
              <a:ext cx="358775" cy="4646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CC72D90-3EF1-1CFF-497A-5296504AF712}"/>
                </a:ext>
              </a:extLst>
            </p:cNvPr>
            <p:cNvCxnSpPr>
              <a:cxnSpLocks/>
            </p:cNvCxnSpPr>
            <p:nvPr/>
          </p:nvCxnSpPr>
          <p:spPr>
            <a:xfrm>
              <a:off x="18486496" y="7460617"/>
              <a:ext cx="392112" cy="12863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FD31D75-CB68-25E1-9E98-63207A7EDA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769070" y="7108230"/>
              <a:ext cx="115888" cy="48510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E0A65C0-06D6-044D-0219-FA0615E9D939}"/>
                </a:ext>
              </a:extLst>
            </p:cNvPr>
            <p:cNvCxnSpPr>
              <a:cxnSpLocks/>
            </p:cNvCxnSpPr>
            <p:nvPr/>
          </p:nvCxnSpPr>
          <p:spPr>
            <a:xfrm>
              <a:off x="18757958" y="7486638"/>
              <a:ext cx="127000" cy="106699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D81BECF-7348-7458-BB15-B6F1BB0DB8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88133" y="7276485"/>
              <a:ext cx="136525" cy="316852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1E2AF69-C18A-6328-B3D1-749D1DB83F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57958" y="7602862"/>
              <a:ext cx="120650" cy="32930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CDB77BD-0A11-3A7D-16D2-7CAEAD462CCC}"/>
              </a:ext>
            </a:extLst>
          </p:cNvPr>
          <p:cNvGrpSpPr>
            <a:grpSpLocks noChangeAspect="1"/>
          </p:cNvGrpSpPr>
          <p:nvPr/>
        </p:nvGrpSpPr>
        <p:grpSpPr>
          <a:xfrm>
            <a:off x="4576278" y="4004319"/>
            <a:ext cx="3002103" cy="2130552"/>
            <a:chOff x="22748629" y="6895118"/>
            <a:chExt cx="3524332" cy="2501171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D8390C8-424D-EAD5-95BC-CC666E10FE5D}"/>
                </a:ext>
              </a:extLst>
            </p:cNvPr>
            <p:cNvGrpSpPr/>
            <p:nvPr/>
          </p:nvGrpSpPr>
          <p:grpSpPr>
            <a:xfrm>
              <a:off x="23694695" y="6895118"/>
              <a:ext cx="975883" cy="1049834"/>
              <a:chOff x="9372600" y="718406"/>
              <a:chExt cx="975883" cy="1049834"/>
            </a:xfrm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AEC346A5-1162-9BA6-7618-7C6434AFC20C}"/>
                  </a:ext>
                </a:extLst>
              </p:cNvPr>
              <p:cNvSpPr/>
              <p:nvPr/>
            </p:nvSpPr>
            <p:spPr>
              <a:xfrm>
                <a:off x="9652000" y="718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90676FF0-B6BB-0EFE-3959-551123594FFF}"/>
                  </a:ext>
                </a:extLst>
              </p:cNvPr>
              <p:cNvSpPr/>
              <p:nvPr/>
            </p:nvSpPr>
            <p:spPr>
              <a:xfrm>
                <a:off x="9372600" y="106818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6455A784-AC63-29BF-84B8-E7A2675D65B5}"/>
                  </a:ext>
                </a:extLst>
              </p:cNvPr>
              <p:cNvSpPr/>
              <p:nvPr/>
            </p:nvSpPr>
            <p:spPr>
              <a:xfrm>
                <a:off x="10119883" y="125459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C9DE60E5-9072-018F-4AC2-092C187E7759}"/>
                  </a:ext>
                </a:extLst>
              </p:cNvPr>
              <p:cNvSpPr/>
              <p:nvPr/>
            </p:nvSpPr>
            <p:spPr>
              <a:xfrm>
                <a:off x="9639300" y="1539640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5856CA86-43D6-05D8-E81C-FA5C21C7C70E}"/>
                  </a:ext>
                </a:extLst>
              </p:cNvPr>
              <p:cNvSpPr/>
              <p:nvPr/>
            </p:nvSpPr>
            <p:spPr>
              <a:xfrm>
                <a:off x="9639300" y="1099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8492EE3E-62CC-37D3-985F-E2A0B78843DA}"/>
                  </a:ext>
                </a:extLst>
              </p:cNvPr>
              <p:cNvSpPr/>
              <p:nvPr/>
            </p:nvSpPr>
            <p:spPr>
              <a:xfrm>
                <a:off x="9906000" y="89154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E90777F2-C7DD-B244-B671-05077B6795BF}"/>
                </a:ext>
              </a:extLst>
            </p:cNvPr>
            <p:cNvGrpSpPr/>
            <p:nvPr/>
          </p:nvGrpSpPr>
          <p:grpSpPr>
            <a:xfrm>
              <a:off x="22748629" y="8497735"/>
              <a:ext cx="723900" cy="832212"/>
              <a:chOff x="8324934" y="2400172"/>
              <a:chExt cx="723900" cy="832212"/>
            </a:xfrm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AC501685-B3FE-9E97-E30A-9FE93C52E123}"/>
                  </a:ext>
                </a:extLst>
              </p:cNvPr>
              <p:cNvSpPr/>
              <p:nvPr/>
            </p:nvSpPr>
            <p:spPr>
              <a:xfrm>
                <a:off x="8566234" y="240017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575FCE75-2B23-11E1-6E82-EA2E8A1CA501}"/>
                  </a:ext>
                </a:extLst>
              </p:cNvPr>
              <p:cNvSpPr/>
              <p:nvPr/>
            </p:nvSpPr>
            <p:spPr>
              <a:xfrm>
                <a:off x="8324934" y="2600307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38169B1A-823B-8681-494B-68BCD06265B1}"/>
                  </a:ext>
                </a:extLst>
              </p:cNvPr>
              <p:cNvSpPr/>
              <p:nvPr/>
            </p:nvSpPr>
            <p:spPr>
              <a:xfrm>
                <a:off x="8451934" y="2806629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04366EF1-2031-2008-3430-4F7686D29B1F}"/>
                  </a:ext>
                </a:extLst>
              </p:cNvPr>
              <p:cNvSpPr/>
              <p:nvPr/>
            </p:nvSpPr>
            <p:spPr>
              <a:xfrm>
                <a:off x="8361017" y="3003784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709272B9-A3DD-081F-45C4-C4201EF073B7}"/>
                  </a:ext>
                </a:extLst>
              </p:cNvPr>
              <p:cNvSpPr/>
              <p:nvPr/>
            </p:nvSpPr>
            <p:spPr>
              <a:xfrm>
                <a:off x="8540834" y="264278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2C5C408C-5E32-2E90-C884-6B519FBF474E}"/>
                  </a:ext>
                </a:extLst>
              </p:cNvPr>
              <p:cNvSpPr/>
              <p:nvPr/>
            </p:nvSpPr>
            <p:spPr>
              <a:xfrm>
                <a:off x="8820234" y="257331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64C02F8-96D2-7FC0-DC19-E9C508DB6108}"/>
                </a:ext>
              </a:extLst>
            </p:cNvPr>
            <p:cNvGrpSpPr/>
            <p:nvPr/>
          </p:nvGrpSpPr>
          <p:grpSpPr>
            <a:xfrm>
              <a:off x="25790361" y="8829174"/>
              <a:ext cx="482600" cy="567115"/>
              <a:chOff x="11366666" y="2731611"/>
              <a:chExt cx="482600" cy="567115"/>
            </a:xfrm>
          </p:grpSpPr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B895DF6A-AF67-FC49-9FD5-E58A8F0871FF}"/>
                  </a:ext>
                </a:extLst>
              </p:cNvPr>
              <p:cNvSpPr/>
              <p:nvPr/>
            </p:nvSpPr>
            <p:spPr>
              <a:xfrm>
                <a:off x="11442866" y="2731611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DA1A518-41A4-A9C4-1AFE-B20EDD50695F}"/>
                  </a:ext>
                </a:extLst>
              </p:cNvPr>
              <p:cNvSpPr/>
              <p:nvPr/>
            </p:nvSpPr>
            <p:spPr>
              <a:xfrm>
                <a:off x="11366666" y="2928584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6359ACF4-D34C-5919-7767-358832140659}"/>
                  </a:ext>
                </a:extLst>
              </p:cNvPr>
              <p:cNvSpPr/>
              <p:nvPr/>
            </p:nvSpPr>
            <p:spPr>
              <a:xfrm>
                <a:off x="11620666" y="3002998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29E1F410-5B28-4C71-ED97-8A748664DBE6}"/>
                  </a:ext>
                </a:extLst>
              </p:cNvPr>
              <p:cNvSpPr/>
              <p:nvPr/>
            </p:nvSpPr>
            <p:spPr>
              <a:xfrm>
                <a:off x="11493666" y="3070126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9D3A9D51-3099-1B59-8938-E5772599C34A}"/>
                  </a:ext>
                </a:extLst>
              </p:cNvPr>
              <p:cNvSpPr/>
              <p:nvPr/>
            </p:nvSpPr>
            <p:spPr>
              <a:xfrm>
                <a:off x="11531766" y="2987048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2D594188-D50B-3302-8EB8-A306657F2EAB}"/>
                  </a:ext>
                </a:extLst>
              </p:cNvPr>
              <p:cNvSpPr/>
              <p:nvPr/>
            </p:nvSpPr>
            <p:spPr>
              <a:xfrm>
                <a:off x="11595266" y="2817537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BE4B114-EBA6-D678-6EBB-E4E1D1D680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2811" y="8413106"/>
              <a:ext cx="1400918" cy="520126"/>
            </a:xfrm>
            <a:prstGeom prst="line">
              <a:avLst/>
            </a:prstGeom>
            <a:ln w="50800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1D73CB0-D7AE-2D19-3F67-7D532DD5119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204626" y="7496661"/>
              <a:ext cx="199103" cy="910649"/>
            </a:xfrm>
            <a:prstGeom prst="line">
              <a:avLst/>
            </a:prstGeom>
            <a:ln w="50800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C14BA47-6641-5A1C-B2C9-A2768F881BD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01510" y="8407310"/>
              <a:ext cx="1634671" cy="729890"/>
            </a:xfrm>
            <a:prstGeom prst="line">
              <a:avLst/>
            </a:prstGeom>
            <a:ln w="50800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D7350D4-1354-C4CC-9E0E-0A016076D8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6221" y="8621521"/>
              <a:ext cx="85558" cy="31014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476FD79-AE35-52A0-46F7-5AF380E183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5720" y="8799488"/>
              <a:ext cx="352425" cy="13970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DACA702-6207-2737-2707-5FEC085DD061}"/>
                </a:ext>
              </a:extLst>
            </p:cNvPr>
            <p:cNvCxnSpPr>
              <a:cxnSpLocks/>
            </p:cNvCxnSpPr>
            <p:nvPr/>
          </p:nvCxnSpPr>
          <p:spPr>
            <a:xfrm>
              <a:off x="22860004" y="8818449"/>
              <a:ext cx="139366" cy="114389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365E598-2486-E586-0CE8-44676F71E5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8895" y="8850121"/>
              <a:ext cx="74445" cy="85892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A1004441-A3BD-AD78-02E8-4659789903CE}"/>
                </a:ext>
              </a:extLst>
            </p:cNvPr>
            <p:cNvCxnSpPr>
              <a:cxnSpLocks/>
              <a:stCxn id="78" idx="3"/>
            </p:cNvCxnSpPr>
            <p:nvPr/>
          </p:nvCxnSpPr>
          <p:spPr>
            <a:xfrm flipH="1">
              <a:off x="22898021" y="8935467"/>
              <a:ext cx="99986" cy="284846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7143236-76DE-0160-CDD6-0C4DF7995A44}"/>
                </a:ext>
              </a:extLst>
            </p:cNvPr>
            <p:cNvCxnSpPr>
              <a:cxnSpLocks/>
            </p:cNvCxnSpPr>
            <p:nvPr/>
          </p:nvCxnSpPr>
          <p:spPr>
            <a:xfrm>
              <a:off x="22999370" y="8949343"/>
              <a:ext cx="9525" cy="8827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8BBE2ED-A9FD-A977-7FD1-CB665D4F5B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202695" y="7498896"/>
              <a:ext cx="358775" cy="4646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2BE40CC-EBC5-1364-AAEA-5B62E4F158E2}"/>
                </a:ext>
              </a:extLst>
            </p:cNvPr>
            <p:cNvCxnSpPr>
              <a:cxnSpLocks/>
            </p:cNvCxnSpPr>
            <p:nvPr/>
          </p:nvCxnSpPr>
          <p:spPr>
            <a:xfrm>
              <a:off x="23804233" y="7365018"/>
              <a:ext cx="392112" cy="12863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6EB8DF9-051B-E816-187F-71D10F678A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086807" y="7012631"/>
              <a:ext cx="115888" cy="48510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A11DA51-F560-4FFA-0E1A-C19801E90F0C}"/>
                </a:ext>
              </a:extLst>
            </p:cNvPr>
            <p:cNvCxnSpPr>
              <a:cxnSpLocks/>
            </p:cNvCxnSpPr>
            <p:nvPr/>
          </p:nvCxnSpPr>
          <p:spPr>
            <a:xfrm>
              <a:off x="24075695" y="7391039"/>
              <a:ext cx="127000" cy="106699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C6EC067-4CFF-ECB4-9317-C5C0B2073F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05870" y="7180886"/>
              <a:ext cx="136525" cy="316852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20E499F-2D0F-1FD0-6D5C-1392A8B325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075695" y="7507263"/>
              <a:ext cx="120650" cy="32930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B2F723A5-42F7-DFCB-13AB-0724AE758976}"/>
                </a:ext>
              </a:extLst>
            </p:cNvPr>
            <p:cNvCxnSpPr>
              <a:cxnSpLocks/>
            </p:cNvCxnSpPr>
            <p:nvPr/>
          </p:nvCxnSpPr>
          <p:spPr>
            <a:xfrm>
              <a:off x="25979190" y="8944394"/>
              <a:ext cx="52305" cy="197994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06A12B3-FCF6-0AA5-D06A-F06C5D274CBA}"/>
                </a:ext>
              </a:extLst>
            </p:cNvPr>
            <p:cNvCxnSpPr>
              <a:cxnSpLocks/>
            </p:cNvCxnSpPr>
            <p:nvPr/>
          </p:nvCxnSpPr>
          <p:spPr>
            <a:xfrm>
              <a:off x="25896308" y="9155775"/>
              <a:ext cx="132012" cy="2488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F72260E-8F5C-D0CA-1112-3FDCA366E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014368" y="9155088"/>
              <a:ext cx="20302" cy="161874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E6B591C-D28F-4273-4CE4-C95B16A9C2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034670" y="9151913"/>
              <a:ext cx="33586" cy="76601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FE34E92-4927-2F8D-D4DB-0AB6A4E4B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034670" y="9155088"/>
              <a:ext cx="141370" cy="7334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EB27963-7C94-E6E7-AA06-B2C22FD0E2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37845" y="9026147"/>
              <a:ext cx="96760" cy="119416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E3FC81D-C08A-933C-6C09-0F10D64388DA}"/>
              </a:ext>
            </a:extLst>
          </p:cNvPr>
          <p:cNvGrpSpPr>
            <a:grpSpLocks noChangeAspect="1"/>
          </p:cNvGrpSpPr>
          <p:nvPr/>
        </p:nvGrpSpPr>
        <p:grpSpPr>
          <a:xfrm>
            <a:off x="8847488" y="4012466"/>
            <a:ext cx="3002103" cy="2130552"/>
            <a:chOff x="29734316" y="8829078"/>
            <a:chExt cx="3524332" cy="2501171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D1908AB3-C6BB-F4D5-1B13-E73A3352CE50}"/>
                </a:ext>
              </a:extLst>
            </p:cNvPr>
            <p:cNvGrpSpPr/>
            <p:nvPr/>
          </p:nvGrpSpPr>
          <p:grpSpPr>
            <a:xfrm>
              <a:off x="30680382" y="8829078"/>
              <a:ext cx="975883" cy="1049834"/>
              <a:chOff x="9372600" y="718406"/>
              <a:chExt cx="975883" cy="1049834"/>
            </a:xfrm>
          </p:grpSpPr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B517DE14-7B14-8A13-9793-7FE7DF112912}"/>
                  </a:ext>
                </a:extLst>
              </p:cNvPr>
              <p:cNvSpPr/>
              <p:nvPr/>
            </p:nvSpPr>
            <p:spPr>
              <a:xfrm>
                <a:off x="9652000" y="718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5EAEE8E1-B82F-268B-7EA8-4F70E49F1482}"/>
                  </a:ext>
                </a:extLst>
              </p:cNvPr>
              <p:cNvSpPr/>
              <p:nvPr/>
            </p:nvSpPr>
            <p:spPr>
              <a:xfrm>
                <a:off x="9372600" y="106818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F6F56D37-E757-3700-6559-9A5B3F7E0004}"/>
                  </a:ext>
                </a:extLst>
              </p:cNvPr>
              <p:cNvSpPr/>
              <p:nvPr/>
            </p:nvSpPr>
            <p:spPr>
              <a:xfrm>
                <a:off x="10119883" y="125459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9E6E13B3-8363-D0E1-F069-8B0D7F8DF9E2}"/>
                  </a:ext>
                </a:extLst>
              </p:cNvPr>
              <p:cNvSpPr/>
              <p:nvPr/>
            </p:nvSpPr>
            <p:spPr>
              <a:xfrm>
                <a:off x="9639300" y="1539640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92CA5CE2-4EA0-160A-F708-84FB6E5A0520}"/>
                  </a:ext>
                </a:extLst>
              </p:cNvPr>
              <p:cNvSpPr/>
              <p:nvPr/>
            </p:nvSpPr>
            <p:spPr>
              <a:xfrm>
                <a:off x="9639300" y="1099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9E1E8BDA-0726-B368-1735-46C68B67DE3D}"/>
                  </a:ext>
                </a:extLst>
              </p:cNvPr>
              <p:cNvSpPr/>
              <p:nvPr/>
            </p:nvSpPr>
            <p:spPr>
              <a:xfrm>
                <a:off x="9906000" y="89154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172FA783-183C-FC30-22D9-44ACD5AFC0C7}"/>
                </a:ext>
              </a:extLst>
            </p:cNvPr>
            <p:cNvGrpSpPr/>
            <p:nvPr/>
          </p:nvGrpSpPr>
          <p:grpSpPr>
            <a:xfrm>
              <a:off x="29734316" y="10431695"/>
              <a:ext cx="723900" cy="832212"/>
              <a:chOff x="8324934" y="2400172"/>
              <a:chExt cx="723900" cy="832212"/>
            </a:xfrm>
          </p:grpSpPr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30B0C3F5-A21F-ED80-E3BA-26C577206BFA}"/>
                  </a:ext>
                </a:extLst>
              </p:cNvPr>
              <p:cNvSpPr/>
              <p:nvPr/>
            </p:nvSpPr>
            <p:spPr>
              <a:xfrm>
                <a:off x="8566234" y="240017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7CB33FC3-2B71-ADDD-A2F2-725E84C2C4BE}"/>
                  </a:ext>
                </a:extLst>
              </p:cNvPr>
              <p:cNvSpPr/>
              <p:nvPr/>
            </p:nvSpPr>
            <p:spPr>
              <a:xfrm>
                <a:off x="8324934" y="2600307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2C8FFDC6-0FA8-2521-14D8-E96E03DAEAEB}"/>
                  </a:ext>
                </a:extLst>
              </p:cNvPr>
              <p:cNvSpPr/>
              <p:nvPr/>
            </p:nvSpPr>
            <p:spPr>
              <a:xfrm>
                <a:off x="8451934" y="2806629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4A75B4B0-4CC4-D135-2512-89428C5FBECC}"/>
                  </a:ext>
                </a:extLst>
              </p:cNvPr>
              <p:cNvSpPr/>
              <p:nvPr/>
            </p:nvSpPr>
            <p:spPr>
              <a:xfrm>
                <a:off x="8361017" y="3003784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77CB25F5-FC15-FF3B-7BCD-EE971C7D9BFE}"/>
                  </a:ext>
                </a:extLst>
              </p:cNvPr>
              <p:cNvSpPr/>
              <p:nvPr/>
            </p:nvSpPr>
            <p:spPr>
              <a:xfrm>
                <a:off x="8540834" y="264278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F0BB6929-5D45-F12C-1783-B9E0EB0565D7}"/>
                  </a:ext>
                </a:extLst>
              </p:cNvPr>
              <p:cNvSpPr/>
              <p:nvPr/>
            </p:nvSpPr>
            <p:spPr>
              <a:xfrm>
                <a:off x="8820234" y="257331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93039077-BB10-B1CF-EB7D-4AE430DA559F}"/>
                </a:ext>
              </a:extLst>
            </p:cNvPr>
            <p:cNvGrpSpPr/>
            <p:nvPr/>
          </p:nvGrpSpPr>
          <p:grpSpPr>
            <a:xfrm>
              <a:off x="32776048" y="10763134"/>
              <a:ext cx="482600" cy="567115"/>
              <a:chOff x="10348483" y="2411435"/>
              <a:chExt cx="482600" cy="567115"/>
            </a:xfrm>
          </p:grpSpPr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B1B914DC-90BD-9702-D84F-C1C8C16DA40C}"/>
                  </a:ext>
                </a:extLst>
              </p:cNvPr>
              <p:cNvSpPr/>
              <p:nvPr/>
            </p:nvSpPr>
            <p:spPr>
              <a:xfrm>
                <a:off x="10424683" y="2411435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8DDE0930-CC5A-52F5-1850-041C0D460642}"/>
                  </a:ext>
                </a:extLst>
              </p:cNvPr>
              <p:cNvSpPr/>
              <p:nvPr/>
            </p:nvSpPr>
            <p:spPr>
              <a:xfrm>
                <a:off x="10348483" y="2608408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5A5EBC92-3BBC-4AB7-6DD7-B157E33A9BA7}"/>
                  </a:ext>
                </a:extLst>
              </p:cNvPr>
              <p:cNvSpPr/>
              <p:nvPr/>
            </p:nvSpPr>
            <p:spPr>
              <a:xfrm>
                <a:off x="10602483" y="2682822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2113DF-0596-7C86-CBB1-E713617E2B95}"/>
                  </a:ext>
                </a:extLst>
              </p:cNvPr>
              <p:cNvSpPr/>
              <p:nvPr/>
            </p:nvSpPr>
            <p:spPr>
              <a:xfrm>
                <a:off x="10475483" y="2749950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13ECE63F-98C0-4805-4142-DF5FA5A83A14}"/>
                  </a:ext>
                </a:extLst>
              </p:cNvPr>
              <p:cNvSpPr/>
              <p:nvPr/>
            </p:nvSpPr>
            <p:spPr>
              <a:xfrm>
                <a:off x="10513583" y="2666872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17C92CEB-CB5A-D968-C0E1-38A8C28AC9B0}"/>
                  </a:ext>
                </a:extLst>
              </p:cNvPr>
              <p:cNvSpPr/>
              <p:nvPr/>
            </p:nvSpPr>
            <p:spPr>
              <a:xfrm>
                <a:off x="10577083" y="2497361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A7E9A78-F084-6C16-C44E-5B77CC8F68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077466" y="9793416"/>
              <a:ext cx="966570" cy="762065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D1B7863-5036-91E8-28C0-5C461DA110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343832" y="9785982"/>
              <a:ext cx="722506" cy="947466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43662C2E-E275-017D-C9B6-B3FD73B25F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45691" y="9785982"/>
              <a:ext cx="1220647" cy="966427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856D5BE-FEB6-1D3A-D3BF-CA55F9E575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069027" y="9778547"/>
              <a:ext cx="989877" cy="1005534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1D185C9E-ED24-08BA-0D68-F60B173453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883708" y="9785982"/>
              <a:ext cx="1182630" cy="1368291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7217C6B-99E7-EC2D-FE6E-2147DF427E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94582" y="9763679"/>
              <a:ext cx="1086624" cy="1207894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A627022-237A-A123-FD35-BC66A25DF6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067732" y="9479323"/>
              <a:ext cx="479425" cy="30162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EE7401C-3FD2-EA24-1F3B-B34A4A77317A}"/>
                </a:ext>
              </a:extLst>
            </p:cNvPr>
            <p:cNvCxnSpPr>
              <a:cxnSpLocks/>
            </p:cNvCxnSpPr>
            <p:nvPr/>
          </p:nvCxnSpPr>
          <p:spPr>
            <a:xfrm>
              <a:off x="30789920" y="9298978"/>
              <a:ext cx="271462" cy="48197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BB822F2-B7B4-E6F9-61A2-1B24B0B9EB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070907" y="8946591"/>
              <a:ext cx="1587" cy="83435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3ECA05C8-7787-AC70-1E36-29F42958497C}"/>
                </a:ext>
              </a:extLst>
            </p:cNvPr>
            <p:cNvCxnSpPr>
              <a:cxnSpLocks/>
            </p:cNvCxnSpPr>
            <p:nvPr/>
          </p:nvCxnSpPr>
          <p:spPr>
            <a:xfrm>
              <a:off x="31061382" y="9324999"/>
              <a:ext cx="6350" cy="452774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10A8815-0DF7-0437-CAAE-6781DB7E4A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064557" y="9114846"/>
              <a:ext cx="263525" cy="66292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169515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85FAB0-68A7-E788-96EB-A5CAAA9F4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hyperparameters for n = 3 to n = 10 clusters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A815BAB-42DE-34BD-3C2A-EDE2B8FF42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082370"/>
              </p:ext>
            </p:extLst>
          </p:nvPr>
        </p:nvGraphicFramePr>
        <p:xfrm>
          <a:off x="414528" y="1147417"/>
          <a:ext cx="11362944" cy="49570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3824">
                  <a:extLst>
                    <a:ext uri="{9D8B030D-6E8A-4147-A177-3AD203B41FA5}">
                      <a16:colId xmlns:a16="http://schemas.microsoft.com/office/drawing/2014/main" val="1548363265"/>
                    </a:ext>
                  </a:extLst>
                </a:gridCol>
                <a:gridCol w="1939183">
                  <a:extLst>
                    <a:ext uri="{9D8B030D-6E8A-4147-A177-3AD203B41FA5}">
                      <a16:colId xmlns:a16="http://schemas.microsoft.com/office/drawing/2014/main" val="2258014699"/>
                    </a:ext>
                  </a:extLst>
                </a:gridCol>
                <a:gridCol w="1848465">
                  <a:extLst>
                    <a:ext uri="{9D8B030D-6E8A-4147-A177-3AD203B41FA5}">
                      <a16:colId xmlns:a16="http://schemas.microsoft.com/office/drawing/2014/main" val="2435889639"/>
                    </a:ext>
                  </a:extLst>
                </a:gridCol>
                <a:gridCol w="1893824">
                  <a:extLst>
                    <a:ext uri="{9D8B030D-6E8A-4147-A177-3AD203B41FA5}">
                      <a16:colId xmlns:a16="http://schemas.microsoft.com/office/drawing/2014/main" val="565805660"/>
                    </a:ext>
                  </a:extLst>
                </a:gridCol>
                <a:gridCol w="1893824">
                  <a:extLst>
                    <a:ext uri="{9D8B030D-6E8A-4147-A177-3AD203B41FA5}">
                      <a16:colId xmlns:a16="http://schemas.microsoft.com/office/drawing/2014/main" val="3765042197"/>
                    </a:ext>
                  </a:extLst>
                </a:gridCol>
                <a:gridCol w="1893824">
                  <a:extLst>
                    <a:ext uri="{9D8B030D-6E8A-4147-A177-3AD203B41FA5}">
                      <a16:colId xmlns:a16="http://schemas.microsoft.com/office/drawing/2014/main" val="1558470145"/>
                    </a:ext>
                  </a:extLst>
                </a:gridCol>
              </a:tblGrid>
              <a:tr h="1079589">
                <a:tc>
                  <a:txBody>
                    <a:bodyPr/>
                    <a:lstStyle/>
                    <a:p>
                      <a:r>
                        <a:rPr lang="en-US" dirty="0" err="1"/>
                        <a:t>N_clusters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findNeighborsDim</a:t>
                      </a:r>
                      <a:br>
                        <a:rPr lang="en-US" dirty="0"/>
                      </a:br>
                      <a:r>
                        <a:rPr lang="en-US" dirty="0"/>
                        <a:t>&amp;</a:t>
                      </a:r>
                      <a:br>
                        <a:rPr lang="en-US" dirty="0"/>
                      </a:br>
                      <a:r>
                        <a:rPr lang="en-US" dirty="0"/>
                        <a:t>dims (UMAP)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findClustersRes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min.dist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n_neighbors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cluster evaluation metric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051590"/>
                  </a:ext>
                </a:extLst>
              </a:tr>
              <a:tr h="484678">
                <a:tc>
                  <a:txBody>
                    <a:bodyPr/>
                    <a:lstStyle/>
                    <a:p>
                      <a:r>
                        <a:rPr lang="en-US" sz="2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0.937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459666"/>
                  </a:ext>
                </a:extLst>
              </a:tr>
              <a:tr h="484678">
                <a:tc>
                  <a:txBody>
                    <a:bodyPr/>
                    <a:lstStyle/>
                    <a:p>
                      <a:r>
                        <a:rPr lang="en-US" sz="2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0.817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855044"/>
                  </a:ext>
                </a:extLst>
              </a:tr>
              <a:tr h="484678"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0.801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486934"/>
                  </a:ext>
                </a:extLst>
              </a:tr>
              <a:tr h="484678">
                <a:tc>
                  <a:txBody>
                    <a:bodyPr/>
                    <a:lstStyle/>
                    <a:p>
                      <a:r>
                        <a:rPr lang="en-US" sz="24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0.571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548137"/>
                  </a:ext>
                </a:extLst>
              </a:tr>
              <a:tr h="484678">
                <a:tc>
                  <a:txBody>
                    <a:bodyPr/>
                    <a:lstStyle/>
                    <a:p>
                      <a:r>
                        <a:rPr lang="en-US" sz="2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0.649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391283"/>
                  </a:ext>
                </a:extLst>
              </a:tr>
              <a:tr h="484678">
                <a:tc>
                  <a:txBody>
                    <a:bodyPr/>
                    <a:lstStyle/>
                    <a:p>
                      <a:r>
                        <a:rPr lang="en-US" sz="24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0.602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094982"/>
                  </a:ext>
                </a:extLst>
              </a:tr>
              <a:tr h="484678">
                <a:tc>
                  <a:txBody>
                    <a:bodyPr/>
                    <a:lstStyle/>
                    <a:p>
                      <a:r>
                        <a:rPr lang="en-US" sz="24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0.519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42226"/>
                  </a:ext>
                </a:extLst>
              </a:tr>
              <a:tr h="484678">
                <a:tc>
                  <a:txBody>
                    <a:bodyPr/>
                    <a:lstStyle/>
                    <a:p>
                      <a:r>
                        <a:rPr lang="en-US" sz="2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0.379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985822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C4BABA2-D5D1-8A92-3623-19B8E2182FBD}"/>
              </a:ext>
            </a:extLst>
          </p:cNvPr>
          <p:cNvSpPr/>
          <p:nvPr/>
        </p:nvSpPr>
        <p:spPr>
          <a:xfrm>
            <a:off x="414528" y="4144296"/>
            <a:ext cx="11362944" cy="50144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16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H. </a:t>
            </a:r>
            <a:r>
              <a:rPr lang="en-US" dirty="0" err="1"/>
              <a:t>Bolouri</a:t>
            </a:r>
            <a:r>
              <a:rPr lang="en-US" dirty="0"/>
              <a:t> shared in #</a:t>
            </a:r>
            <a:r>
              <a:rPr lang="en-US" dirty="0" err="1"/>
              <a:t>biocor</a:t>
            </a:r>
            <a:r>
              <a:rPr lang="en-US" dirty="0"/>
              <a:t> on 20240416</a:t>
            </a:r>
          </a:p>
        </p:txBody>
      </p:sp>
      <p:pic>
        <p:nvPicPr>
          <p:cNvPr id="3" name="Picture 2" descr="A screenshot of a news article&#10;&#10;Description automatically generated">
            <a:extLst>
              <a:ext uri="{FF2B5EF4-FFF2-40B4-BE49-F238E27FC236}">
                <a16:creationId xmlns:a16="http://schemas.microsoft.com/office/drawing/2014/main" id="{98E16897-3492-D9C1-6AB9-0775B228D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963168"/>
            <a:ext cx="7772400" cy="44220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8E3AC9-5E52-FDB9-47F4-F07FC6412A84}"/>
              </a:ext>
            </a:extLst>
          </p:cNvPr>
          <p:cNvSpPr txBox="1"/>
          <p:nvPr/>
        </p:nvSpPr>
        <p:spPr>
          <a:xfrm>
            <a:off x="2109355" y="5517573"/>
            <a:ext cx="78728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“</a:t>
            </a:r>
            <a:r>
              <a:rPr lang="en-US" b="0" i="0" dirty="0">
                <a:solidFill>
                  <a:schemeClr val="bg2">
                    <a:lumMod val="10000"/>
                  </a:schemeClr>
                </a:solidFill>
                <a:effectLst/>
              </a:rPr>
              <a:t>The improvements achieved with this method are not stunning, but may be useful when a UMAP looks noisy, or when cell distributions on a map are critical to your findings.” -Hamid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992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74D39-B05B-A381-46E7-637E52330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E54FF1B-637C-444A-9518-778C3C45F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3423" y="1609499"/>
            <a:ext cx="5486400" cy="4572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375028C2-72BD-CFA5-183F-BA4EA9B20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optimized 7-cluster option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35F0AF-0605-265A-5797-408E13A45CEB}"/>
              </a:ext>
            </a:extLst>
          </p:cNvPr>
          <p:cNvSpPr txBox="1"/>
          <p:nvPr/>
        </p:nvSpPr>
        <p:spPr>
          <a:xfrm>
            <a:off x="660400" y="1213935"/>
            <a:ext cx="416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 scaled cluster eval metric = 0.647/1</a:t>
            </a:r>
            <a:br>
              <a:rPr lang="en-US" dirty="0"/>
            </a:br>
            <a:r>
              <a:rPr lang="en-US" dirty="0"/>
              <a:t>(DB, CH, and med. </a:t>
            </a:r>
            <a:r>
              <a:rPr lang="en-US" dirty="0" err="1"/>
              <a:t>sil</a:t>
            </a:r>
            <a:r>
              <a:rPr lang="en-US" dirty="0"/>
              <a:t>. score)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172427-A353-7B43-8941-505D2EE3B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42753" y="1860266"/>
            <a:ext cx="7772400" cy="46634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77F8D7-CC81-EA2B-062A-BF99C7EB19F0}"/>
              </a:ext>
            </a:extLst>
          </p:cNvPr>
          <p:cNvSpPr txBox="1"/>
          <p:nvPr/>
        </p:nvSpPr>
        <p:spPr>
          <a:xfrm>
            <a:off x="3476263" y="4853511"/>
            <a:ext cx="423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318AB0-0505-65AE-0EC6-9E39FDFED8FE}"/>
              </a:ext>
            </a:extLst>
          </p:cNvPr>
          <p:cNvSpPr txBox="1"/>
          <p:nvPr/>
        </p:nvSpPr>
        <p:spPr>
          <a:xfrm>
            <a:off x="2146461" y="322894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C6F47-6C98-91AA-E384-F98188A1B5EA}"/>
              </a:ext>
            </a:extLst>
          </p:cNvPr>
          <p:cNvSpPr txBox="1"/>
          <p:nvPr/>
        </p:nvSpPr>
        <p:spPr>
          <a:xfrm>
            <a:off x="2398577" y="505356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773A45-624D-0C81-7598-457432D4907F}"/>
              </a:ext>
            </a:extLst>
          </p:cNvPr>
          <p:cNvSpPr txBox="1"/>
          <p:nvPr/>
        </p:nvSpPr>
        <p:spPr>
          <a:xfrm>
            <a:off x="1558560" y="4785192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E46A99-6CF9-500C-5488-ABBF7BFC1A9E}"/>
              </a:ext>
            </a:extLst>
          </p:cNvPr>
          <p:cNvSpPr txBox="1"/>
          <p:nvPr/>
        </p:nvSpPr>
        <p:spPr>
          <a:xfrm flipH="1">
            <a:off x="3848195" y="2625388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B7C81C-09C2-81AE-7117-288E37F36B76}"/>
              </a:ext>
            </a:extLst>
          </p:cNvPr>
          <p:cNvSpPr txBox="1"/>
          <p:nvPr/>
        </p:nvSpPr>
        <p:spPr>
          <a:xfrm>
            <a:off x="3476263" y="3791876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99F75D-88B0-240D-40BE-3AC52DCA49FD}"/>
              </a:ext>
            </a:extLst>
          </p:cNvPr>
          <p:cNvSpPr txBox="1"/>
          <p:nvPr/>
        </p:nvSpPr>
        <p:spPr>
          <a:xfrm>
            <a:off x="2943447" y="282883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C843E4-BC78-622A-306B-6239358A31D6}"/>
              </a:ext>
            </a:extLst>
          </p:cNvPr>
          <p:cNvSpPr/>
          <p:nvPr/>
        </p:nvSpPr>
        <p:spPr>
          <a:xfrm>
            <a:off x="7787741" y="1923287"/>
            <a:ext cx="476535" cy="9950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56112C-C1DF-DF40-6770-447502CFB0B7}"/>
              </a:ext>
            </a:extLst>
          </p:cNvPr>
          <p:cNvSpPr/>
          <p:nvPr/>
        </p:nvSpPr>
        <p:spPr>
          <a:xfrm>
            <a:off x="9659965" y="1923287"/>
            <a:ext cx="476535" cy="9950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74524F1-682A-250C-AD4F-9714E64FE95F}"/>
              </a:ext>
            </a:extLst>
          </p:cNvPr>
          <p:cNvSpPr/>
          <p:nvPr/>
        </p:nvSpPr>
        <p:spPr>
          <a:xfrm>
            <a:off x="7793877" y="3352165"/>
            <a:ext cx="476535" cy="9950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3466573-2210-E83D-B496-83DA5AB50FC3}"/>
              </a:ext>
            </a:extLst>
          </p:cNvPr>
          <p:cNvSpPr/>
          <p:nvPr/>
        </p:nvSpPr>
        <p:spPr>
          <a:xfrm>
            <a:off x="7790955" y="4781043"/>
            <a:ext cx="476535" cy="8974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F35E84-83A7-4D23-6004-60413CCE562C}"/>
              </a:ext>
            </a:extLst>
          </p:cNvPr>
          <p:cNvSpPr/>
          <p:nvPr/>
        </p:nvSpPr>
        <p:spPr>
          <a:xfrm>
            <a:off x="9666101" y="4787483"/>
            <a:ext cx="476535" cy="8974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15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F247D-9DE0-A1B1-C081-79195A4935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16/4821 ‘dubious’ cell embeddings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4242C0-2975-E72A-AA85-EEACAECDC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Scdeed</a:t>
            </a:r>
            <a:r>
              <a:rPr lang="en-US" dirty="0"/>
              <a:t> embedding designations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D687F9-3477-77F2-8021-1521175CB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8" y="1417727"/>
            <a:ext cx="5486400" cy="5029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84EC092-36EA-D27E-F558-B0E76D868338}"/>
              </a:ext>
            </a:extLst>
          </p:cNvPr>
          <p:cNvSpPr/>
          <p:nvPr/>
        </p:nvSpPr>
        <p:spPr>
          <a:xfrm>
            <a:off x="4970206" y="1637071"/>
            <a:ext cx="1415846" cy="339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2B2E15-4868-11F3-6E0D-82B989A02C71}"/>
              </a:ext>
            </a:extLst>
          </p:cNvPr>
          <p:cNvSpPr txBox="1"/>
          <p:nvPr/>
        </p:nvSpPr>
        <p:spPr>
          <a:xfrm>
            <a:off x="3330523" y="4863081"/>
            <a:ext cx="423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57DB8A-FDA0-3BC4-858A-D03C93F220D6}"/>
              </a:ext>
            </a:extLst>
          </p:cNvPr>
          <p:cNvSpPr txBox="1"/>
          <p:nvPr/>
        </p:nvSpPr>
        <p:spPr>
          <a:xfrm>
            <a:off x="2000721" y="323851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028BFB-5E17-C71A-6363-A0EC5A4C4151}"/>
              </a:ext>
            </a:extLst>
          </p:cNvPr>
          <p:cNvSpPr txBox="1"/>
          <p:nvPr/>
        </p:nvSpPr>
        <p:spPr>
          <a:xfrm>
            <a:off x="2296677" y="4816372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C807AA-72B1-768A-641A-946EE12C2C3B}"/>
              </a:ext>
            </a:extLst>
          </p:cNvPr>
          <p:cNvSpPr txBox="1"/>
          <p:nvPr/>
        </p:nvSpPr>
        <p:spPr>
          <a:xfrm>
            <a:off x="1500499" y="4462971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5EBC38-BE35-CA30-5F81-01FAD0B96D3F}"/>
              </a:ext>
            </a:extLst>
          </p:cNvPr>
          <p:cNvSpPr txBox="1"/>
          <p:nvPr/>
        </p:nvSpPr>
        <p:spPr>
          <a:xfrm flipH="1">
            <a:off x="3694866" y="2774455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40B37A-E5C5-F891-D328-4929935DDDAD}"/>
              </a:ext>
            </a:extLst>
          </p:cNvPr>
          <p:cNvSpPr txBox="1"/>
          <p:nvPr/>
        </p:nvSpPr>
        <p:spPr>
          <a:xfrm>
            <a:off x="3330523" y="3801446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9A296-9D82-A603-36C4-349BB611671F}"/>
              </a:ext>
            </a:extLst>
          </p:cNvPr>
          <p:cNvSpPr txBox="1"/>
          <p:nvPr/>
        </p:nvSpPr>
        <p:spPr>
          <a:xfrm>
            <a:off x="2785606" y="3078240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0F19213-37F4-CE67-987F-8DD347FC0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838" y="1711947"/>
            <a:ext cx="7772400" cy="466344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524739A-308B-3992-B37F-28112CE6A73F}"/>
              </a:ext>
            </a:extLst>
          </p:cNvPr>
          <p:cNvSpPr txBox="1"/>
          <p:nvPr/>
        </p:nvSpPr>
        <p:spPr>
          <a:xfrm>
            <a:off x="9707854" y="4828024"/>
            <a:ext cx="423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D11838-7A56-C287-CD01-995E7A9FBC40}"/>
              </a:ext>
            </a:extLst>
          </p:cNvPr>
          <p:cNvSpPr txBox="1"/>
          <p:nvPr/>
        </p:nvSpPr>
        <p:spPr>
          <a:xfrm>
            <a:off x="8378052" y="3203458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F84A64-358E-2DB7-FBBE-2B6C17F49D35}"/>
              </a:ext>
            </a:extLst>
          </p:cNvPr>
          <p:cNvSpPr txBox="1"/>
          <p:nvPr/>
        </p:nvSpPr>
        <p:spPr>
          <a:xfrm>
            <a:off x="8630168" y="5028079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2822B7-1A88-CA8B-70E9-203CEE4FB56E}"/>
              </a:ext>
            </a:extLst>
          </p:cNvPr>
          <p:cNvSpPr txBox="1"/>
          <p:nvPr/>
        </p:nvSpPr>
        <p:spPr>
          <a:xfrm>
            <a:off x="7790151" y="475970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6FB04D-B69B-B6B3-89F3-AB9CF69D55F0}"/>
              </a:ext>
            </a:extLst>
          </p:cNvPr>
          <p:cNvSpPr txBox="1"/>
          <p:nvPr/>
        </p:nvSpPr>
        <p:spPr>
          <a:xfrm flipH="1">
            <a:off x="10079786" y="2599901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7E91363-DF0D-F8D9-3303-5625D89D15D4}"/>
              </a:ext>
            </a:extLst>
          </p:cNvPr>
          <p:cNvSpPr txBox="1"/>
          <p:nvPr/>
        </p:nvSpPr>
        <p:spPr>
          <a:xfrm>
            <a:off x="9707854" y="3766389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DBD1102-D7E9-0B6C-92D7-DA9561FDF62E}"/>
              </a:ext>
            </a:extLst>
          </p:cNvPr>
          <p:cNvSpPr txBox="1"/>
          <p:nvPr/>
        </p:nvSpPr>
        <p:spPr>
          <a:xfrm>
            <a:off x="9175038" y="2803348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168836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14655-5AE2-D96F-D96E-62E671D16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70D0B7E-7DA1-45B1-9444-824687502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7-cluster, split by stimulation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5BFFA9-7FF0-951D-AA66-8D66506D1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37160"/>
            <a:ext cx="10972800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405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AE893-40A7-B84F-7634-0A20C4264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2BB4BA4-4A0F-9B63-1D90-165CA7CFC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10 cluster-defining genes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E73313-1047-81D3-6674-E66A75050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42753" y="1860266"/>
            <a:ext cx="7772400" cy="46634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81E29D-A0C1-59FF-BC45-1642E5BB50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0437" y="2056477"/>
            <a:ext cx="5887035" cy="42237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F8DA0A-9000-5BE7-9A43-B9524E657D44}"/>
              </a:ext>
            </a:extLst>
          </p:cNvPr>
          <p:cNvSpPr txBox="1"/>
          <p:nvPr/>
        </p:nvSpPr>
        <p:spPr>
          <a:xfrm>
            <a:off x="8085640" y="1065897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10 cluster-defining genes (up relative to other clusters)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BB8DB-789F-1AB5-EF5A-556D53BBCA35}"/>
              </a:ext>
            </a:extLst>
          </p:cNvPr>
          <p:cNvSpPr txBox="1"/>
          <p:nvPr/>
        </p:nvSpPr>
        <p:spPr>
          <a:xfrm>
            <a:off x="3476263" y="4853511"/>
            <a:ext cx="423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669348-D1B0-B99E-D2BA-3B1C137B6FCE}"/>
              </a:ext>
            </a:extLst>
          </p:cNvPr>
          <p:cNvSpPr txBox="1"/>
          <p:nvPr/>
        </p:nvSpPr>
        <p:spPr>
          <a:xfrm>
            <a:off x="2146461" y="322894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59E4F-36EF-72B3-2BEA-5ECAF3E6DE44}"/>
              </a:ext>
            </a:extLst>
          </p:cNvPr>
          <p:cNvSpPr txBox="1"/>
          <p:nvPr/>
        </p:nvSpPr>
        <p:spPr>
          <a:xfrm>
            <a:off x="2398577" y="505356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33BC2A-009B-E875-AF33-390891FC5D6B}"/>
              </a:ext>
            </a:extLst>
          </p:cNvPr>
          <p:cNvSpPr txBox="1"/>
          <p:nvPr/>
        </p:nvSpPr>
        <p:spPr>
          <a:xfrm>
            <a:off x="1558560" y="4785192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AE625B-387C-9AA8-82F9-E9891285F492}"/>
              </a:ext>
            </a:extLst>
          </p:cNvPr>
          <p:cNvSpPr txBox="1"/>
          <p:nvPr/>
        </p:nvSpPr>
        <p:spPr>
          <a:xfrm flipH="1">
            <a:off x="3848195" y="2625388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434A0E-8E3E-79F6-1DCD-FAC3AAA4EE1A}"/>
              </a:ext>
            </a:extLst>
          </p:cNvPr>
          <p:cNvSpPr txBox="1"/>
          <p:nvPr/>
        </p:nvSpPr>
        <p:spPr>
          <a:xfrm>
            <a:off x="3476263" y="3791876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400CB3-6C95-5F4E-8145-05C1F86452E3}"/>
              </a:ext>
            </a:extLst>
          </p:cNvPr>
          <p:cNvSpPr txBox="1"/>
          <p:nvPr/>
        </p:nvSpPr>
        <p:spPr>
          <a:xfrm>
            <a:off x="2943447" y="282883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58806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6F2434-1F65-5C8D-D0BF-B909F1833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316BA-C08B-1505-127A-ABD6D22F7FCB}"/>
              </a:ext>
            </a:extLst>
          </p:cNvPr>
          <p:cNvSpPr/>
          <p:nvPr/>
        </p:nvSpPr>
        <p:spPr>
          <a:xfrm>
            <a:off x="414528" y="958519"/>
            <a:ext cx="2775119" cy="1159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/>
                <a:cs typeface="Arial"/>
              </a:rPr>
              <a:t>Cerosaletti Lab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Karen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Cerosaletti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Janice Chen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E46B89-A84F-B759-C806-B0591C1652B6}"/>
              </a:ext>
            </a:extLst>
          </p:cNvPr>
          <p:cNvSpPr/>
          <p:nvPr/>
        </p:nvSpPr>
        <p:spPr>
          <a:xfrm>
            <a:off x="7007855" y="479214"/>
            <a:ext cx="3467616" cy="62990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2" defTabSz="609585">
              <a:spcBef>
                <a:spcPts val="800"/>
              </a:spcBef>
              <a:buClr>
                <a:srgbClr val="BE3A34"/>
              </a:buClr>
              <a:buSzPct val="90000"/>
            </a:pPr>
            <a:endParaRPr lang="en-US" sz="2133" spc="-40" dirty="0">
              <a:latin typeface="Arial"/>
              <a:cs typeface="Arial"/>
            </a:endParaRPr>
          </a:p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 panose="020B0604020202020204" pitchFamily="34" charset="0"/>
                <a:cs typeface="Arial" panose="020B0604020202020204" pitchFamily="34" charset="0"/>
              </a:rPr>
              <a:t>Bioinformatics Core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Hannah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DeBerg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Stephan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Pribitzer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Matt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Dufort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Alex Hu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Matt Lawrence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Ty Bottorff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Andrew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Koval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Kenneth Lai (2023 intern)</a:t>
            </a:r>
          </a:p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 panose="020B0604020202020204" pitchFamily="34" charset="0"/>
                <a:cs typeface="Arial" panose="020B0604020202020204" pitchFamily="34" charset="0"/>
              </a:rPr>
              <a:t>Genomics Core</a:t>
            </a:r>
          </a:p>
          <a:p>
            <a:pPr lvl="2" indent="-4572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Vivian Gersuk</a:t>
            </a:r>
          </a:p>
          <a:p>
            <a:pPr lvl="2" indent="-4572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dirty="0">
                <a:solidFill>
                  <a:srgbClr val="26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Kimberly O’ Brien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 panose="020B0604020202020204" pitchFamily="34" charset="0"/>
                <a:cs typeface="Arial" panose="020B0604020202020204" pitchFamily="34" charset="0"/>
              </a:rPr>
              <a:t>CATA Core</a:t>
            </a:r>
          </a:p>
          <a:p>
            <a:pPr lvl="2" indent="-4572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Adam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Wojno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endParaRPr lang="en-US" sz="2400" spc="-40" dirty="0"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F819BF-A9BD-2370-159F-D45EB155CBCE}"/>
              </a:ext>
            </a:extLst>
          </p:cNvPr>
          <p:cNvSpPr/>
          <p:nvPr/>
        </p:nvSpPr>
        <p:spPr>
          <a:xfrm>
            <a:off x="424104" y="4524950"/>
            <a:ext cx="4483407" cy="12208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/>
                <a:cs typeface="Arial"/>
              </a:rPr>
              <a:t>Seattle Children’s Research Center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David J. Rawlings</a:t>
            </a:r>
          </a:p>
          <a:p>
            <a:pPr marL="342900" lvl="1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endParaRPr lang="en-US" sz="2000" spc="-40" dirty="0">
              <a:latin typeface="Arial"/>
              <a:cs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ECA972-8CA7-25AF-F8DE-86254CD34D26}"/>
              </a:ext>
            </a:extLst>
          </p:cNvPr>
          <p:cNvSpPr/>
          <p:nvPr/>
        </p:nvSpPr>
        <p:spPr>
          <a:xfrm>
            <a:off x="424104" y="2142446"/>
            <a:ext cx="3863878" cy="27084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/>
                <a:cs typeface="Arial"/>
              </a:rPr>
              <a:t>Software &amp; Data Management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Charlie Quinn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Alex Walker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Adarsh Manjunath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Anna Bjork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Robyn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Meshulam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endParaRPr lang="en-US" sz="2000" spc="-40" dirty="0"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B81CE-E7C6-868D-2064-FEF843145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04" y="5465008"/>
            <a:ext cx="24765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14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680AD-6789-0CF5-F1CC-55F0E1583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50024CE-052A-6EE7-2F26-54A3AF976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10 cluster-defining genes dotplot &amp; diversity metric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052459-B07E-A514-F027-C9BCE784A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7043"/>
            <a:ext cx="9196099" cy="51089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2E627D-8619-0635-344C-C8ABBD463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4448" y="2710223"/>
            <a:ext cx="2827552" cy="235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156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2796FD-9995-0943-6566-1086BF986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AF86BB0-50DC-173C-3CDB-155C9CA570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5809"/>
          <a:stretch/>
        </p:blipFill>
        <p:spPr>
          <a:xfrm>
            <a:off x="-1003758" y="2266500"/>
            <a:ext cx="4448411" cy="35975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6CC992-BC61-04B1-1D19-9B40D86F7F22}"/>
              </a:ext>
            </a:extLst>
          </p:cNvPr>
          <p:cNvSpPr txBox="1"/>
          <p:nvPr/>
        </p:nvSpPr>
        <p:spPr>
          <a:xfrm>
            <a:off x="2277288" y="4543443"/>
            <a:ext cx="314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DADD6E-2303-F8C0-343D-1260B6987736}"/>
              </a:ext>
            </a:extLst>
          </p:cNvPr>
          <p:cNvSpPr txBox="1"/>
          <p:nvPr/>
        </p:nvSpPr>
        <p:spPr>
          <a:xfrm>
            <a:off x="1260067" y="3254663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DE3405-AA7D-8453-3A48-12BA27C2B900}"/>
              </a:ext>
            </a:extLst>
          </p:cNvPr>
          <p:cNvSpPr txBox="1"/>
          <p:nvPr/>
        </p:nvSpPr>
        <p:spPr>
          <a:xfrm>
            <a:off x="1536241" y="4743498"/>
            <a:ext cx="226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4B68A2-FFEB-AE7A-C20F-50C7F50E6969}"/>
              </a:ext>
            </a:extLst>
          </p:cNvPr>
          <p:cNvSpPr txBox="1"/>
          <p:nvPr/>
        </p:nvSpPr>
        <p:spPr>
          <a:xfrm>
            <a:off x="812200" y="4465707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E7440E-902A-BE9F-D2B0-C9FB8B2AB533}"/>
              </a:ext>
            </a:extLst>
          </p:cNvPr>
          <p:cNvSpPr txBox="1"/>
          <p:nvPr/>
        </p:nvSpPr>
        <p:spPr>
          <a:xfrm flipH="1">
            <a:off x="2655239" y="2776791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D0059F-5531-B971-90BA-7C48304A2424}"/>
              </a:ext>
            </a:extLst>
          </p:cNvPr>
          <p:cNvSpPr txBox="1"/>
          <p:nvPr/>
        </p:nvSpPr>
        <p:spPr>
          <a:xfrm>
            <a:off x="2434471" y="3726201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475499-1FDF-7482-E8C2-6282C90D8C94}"/>
              </a:ext>
            </a:extLst>
          </p:cNvPr>
          <p:cNvSpPr txBox="1"/>
          <p:nvPr/>
        </p:nvSpPr>
        <p:spPr>
          <a:xfrm>
            <a:off x="1906844" y="2976846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451A0F7-0824-4BA9-2538-93C8EB5CF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p390 module expression &amp; cell type inference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C254B0-F57A-4FBE-A0EC-3FE25A214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2191" y="3968317"/>
            <a:ext cx="8432760" cy="21081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02655A-AE2C-8113-1BF7-5E7C59B44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189" y="1422280"/>
            <a:ext cx="8432761" cy="210819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F8D56D2-E4BC-ABD9-8C23-F92B14F5D393}"/>
              </a:ext>
            </a:extLst>
          </p:cNvPr>
          <p:cNvSpPr/>
          <p:nvPr/>
        </p:nvSpPr>
        <p:spPr>
          <a:xfrm rot="871133">
            <a:off x="371678" y="4210216"/>
            <a:ext cx="1857394" cy="10901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B60841-441D-E747-1393-6A02CC8A5177}"/>
              </a:ext>
            </a:extLst>
          </p:cNvPr>
          <p:cNvSpPr txBox="1"/>
          <p:nvPr/>
        </p:nvSpPr>
        <p:spPr>
          <a:xfrm>
            <a:off x="504240" y="3839883"/>
            <a:ext cx="584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Treg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5363AB3-AEE8-ECF0-F35F-015972F70263}"/>
              </a:ext>
            </a:extLst>
          </p:cNvPr>
          <p:cNvSpPr/>
          <p:nvPr/>
        </p:nvSpPr>
        <p:spPr>
          <a:xfrm rot="16824077" flipH="1">
            <a:off x="1333148" y="3467535"/>
            <a:ext cx="2214198" cy="157065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873604-AF96-FD3A-E998-142F7BAC821C}"/>
              </a:ext>
            </a:extLst>
          </p:cNvPr>
          <p:cNvSpPr txBox="1"/>
          <p:nvPr/>
        </p:nvSpPr>
        <p:spPr>
          <a:xfrm>
            <a:off x="3168197" y="3909639"/>
            <a:ext cx="716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</a:rPr>
              <a:t>Tconv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F055E65-2472-86D7-4EB3-F5FB946B9FBF}"/>
              </a:ext>
            </a:extLst>
          </p:cNvPr>
          <p:cNvSpPr/>
          <p:nvPr/>
        </p:nvSpPr>
        <p:spPr>
          <a:xfrm rot="14028971" flipH="1">
            <a:off x="666308" y="2459712"/>
            <a:ext cx="1638227" cy="153696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FAF4F-E044-D68A-DA6F-90B81F949E2B}"/>
              </a:ext>
            </a:extLst>
          </p:cNvPr>
          <p:cNvSpPr txBox="1"/>
          <p:nvPr/>
        </p:nvSpPr>
        <p:spPr>
          <a:xfrm>
            <a:off x="452390" y="1622920"/>
            <a:ext cx="1454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Highly activated </a:t>
            </a:r>
            <a:r>
              <a:rPr lang="en-US" dirty="0" err="1">
                <a:solidFill>
                  <a:schemeClr val="accent1"/>
                </a:solidFill>
              </a:rPr>
              <a:t>Tconv</a:t>
            </a:r>
            <a:r>
              <a:rPr lang="en-US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EF44678-22ED-5500-D944-6C39A7861A23}"/>
              </a:ext>
            </a:extLst>
          </p:cNvPr>
          <p:cNvSpPr/>
          <p:nvPr/>
        </p:nvSpPr>
        <p:spPr>
          <a:xfrm>
            <a:off x="2434471" y="2641690"/>
            <a:ext cx="622628" cy="612973"/>
          </a:xfrm>
          <a:prstGeom prst="ellipse">
            <a:avLst/>
          </a:prstGeom>
          <a:noFill/>
          <a:ln w="158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20EE9C-23AB-9506-96A8-5D29735B99D6}"/>
              </a:ext>
            </a:extLst>
          </p:cNvPr>
          <p:cNvSpPr txBox="1"/>
          <p:nvPr/>
        </p:nvSpPr>
        <p:spPr>
          <a:xfrm>
            <a:off x="2417890" y="1952464"/>
            <a:ext cx="1454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Cytotoxic CD4 cells?</a:t>
            </a:r>
          </a:p>
        </p:txBody>
      </p:sp>
    </p:spTree>
    <p:extLst>
      <p:ext uri="{BB962C8B-B14F-4D97-AF65-F5344CB8AC3E}">
        <p14:creationId xmlns:p14="http://schemas.microsoft.com/office/powerpoint/2010/main" val="42316136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0F6200-19EB-1DBF-7925-210EAB4EF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P390 module gene expression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E878DA-026B-08A4-DAA5-267BC10F28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896"/>
          <a:stretch/>
        </p:blipFill>
        <p:spPr>
          <a:xfrm>
            <a:off x="4881121" y="1052195"/>
            <a:ext cx="5604249" cy="54406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275B230-A82E-B0C5-200C-8F9942FEA8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724" t="36392" b="30072"/>
          <a:stretch/>
        </p:blipFill>
        <p:spPr>
          <a:xfrm>
            <a:off x="9957660" y="2860224"/>
            <a:ext cx="2197721" cy="182462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9D49E36-6591-ECAD-F5A1-5BBFC1C388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5809"/>
          <a:stretch/>
        </p:blipFill>
        <p:spPr>
          <a:xfrm>
            <a:off x="-689859" y="2484864"/>
            <a:ext cx="4448411" cy="359753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E0576196-FCE9-0AF4-BDE7-C3350E5F345A}"/>
              </a:ext>
            </a:extLst>
          </p:cNvPr>
          <p:cNvSpPr txBox="1"/>
          <p:nvPr/>
        </p:nvSpPr>
        <p:spPr>
          <a:xfrm>
            <a:off x="2591187" y="4761807"/>
            <a:ext cx="314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4A35C3F-DADA-8F7D-708B-B27EA6D4291A}"/>
              </a:ext>
            </a:extLst>
          </p:cNvPr>
          <p:cNvSpPr txBox="1"/>
          <p:nvPr/>
        </p:nvSpPr>
        <p:spPr>
          <a:xfrm>
            <a:off x="1573966" y="3473027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245998-CFEB-36A1-B781-F9105285FD3E}"/>
              </a:ext>
            </a:extLst>
          </p:cNvPr>
          <p:cNvSpPr txBox="1"/>
          <p:nvPr/>
        </p:nvSpPr>
        <p:spPr>
          <a:xfrm>
            <a:off x="1850140" y="4961862"/>
            <a:ext cx="226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511D83B-A795-963E-4286-5193410EBEEA}"/>
              </a:ext>
            </a:extLst>
          </p:cNvPr>
          <p:cNvSpPr txBox="1"/>
          <p:nvPr/>
        </p:nvSpPr>
        <p:spPr>
          <a:xfrm>
            <a:off x="1126099" y="4684071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6DC12AA-366F-BB1B-EAEF-7F04B2FA9A32}"/>
              </a:ext>
            </a:extLst>
          </p:cNvPr>
          <p:cNvSpPr txBox="1"/>
          <p:nvPr/>
        </p:nvSpPr>
        <p:spPr>
          <a:xfrm flipH="1">
            <a:off x="2969138" y="2995155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F83D1E8-DAC6-853D-7904-36008B23F939}"/>
              </a:ext>
            </a:extLst>
          </p:cNvPr>
          <p:cNvSpPr txBox="1"/>
          <p:nvPr/>
        </p:nvSpPr>
        <p:spPr>
          <a:xfrm>
            <a:off x="2748370" y="3944565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8704890-4A94-FF8C-E0BD-83D8834C6CFA}"/>
              </a:ext>
            </a:extLst>
          </p:cNvPr>
          <p:cNvSpPr txBox="1"/>
          <p:nvPr/>
        </p:nvSpPr>
        <p:spPr>
          <a:xfrm>
            <a:off x="2220743" y="3195210"/>
            <a:ext cx="27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D6701F6-6A37-C350-9FD8-907A64846A7F}"/>
              </a:ext>
            </a:extLst>
          </p:cNvPr>
          <p:cNvSpPr/>
          <p:nvPr/>
        </p:nvSpPr>
        <p:spPr>
          <a:xfrm rot="871133">
            <a:off x="685577" y="4428580"/>
            <a:ext cx="1857394" cy="10901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2F6D866-875B-A71F-2754-366D57479AA8}"/>
              </a:ext>
            </a:extLst>
          </p:cNvPr>
          <p:cNvSpPr txBox="1"/>
          <p:nvPr/>
        </p:nvSpPr>
        <p:spPr>
          <a:xfrm>
            <a:off x="818139" y="4058247"/>
            <a:ext cx="584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Treg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3CFC1F4-2FAC-771C-631B-EAE0533F7A21}"/>
              </a:ext>
            </a:extLst>
          </p:cNvPr>
          <p:cNvSpPr/>
          <p:nvPr/>
        </p:nvSpPr>
        <p:spPr>
          <a:xfrm rot="16824077" flipH="1">
            <a:off x="1647047" y="3685899"/>
            <a:ext cx="2214198" cy="157065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9169A44-0598-9776-02E3-EF2A665CA1B0}"/>
              </a:ext>
            </a:extLst>
          </p:cNvPr>
          <p:cNvSpPr txBox="1"/>
          <p:nvPr/>
        </p:nvSpPr>
        <p:spPr>
          <a:xfrm>
            <a:off x="3482096" y="4128003"/>
            <a:ext cx="716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</a:rPr>
              <a:t>Tconv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AE03A57-4E89-A923-92D7-CD1DC82CBB50}"/>
              </a:ext>
            </a:extLst>
          </p:cNvPr>
          <p:cNvSpPr/>
          <p:nvPr/>
        </p:nvSpPr>
        <p:spPr>
          <a:xfrm rot="14028971" flipH="1">
            <a:off x="980207" y="2678076"/>
            <a:ext cx="1638227" cy="153696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5EA80F2-2E16-3AEE-A9C9-F85951AD17DD}"/>
              </a:ext>
            </a:extLst>
          </p:cNvPr>
          <p:cNvSpPr txBox="1"/>
          <p:nvPr/>
        </p:nvSpPr>
        <p:spPr>
          <a:xfrm>
            <a:off x="766289" y="1841284"/>
            <a:ext cx="1454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Highly activated </a:t>
            </a:r>
            <a:r>
              <a:rPr lang="en-US" dirty="0" err="1">
                <a:solidFill>
                  <a:schemeClr val="accent1"/>
                </a:solidFill>
              </a:rPr>
              <a:t>Tconv</a:t>
            </a:r>
            <a:r>
              <a:rPr lang="en-US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964C2ECA-7BF4-F693-0C73-05B97DD2D607}"/>
              </a:ext>
            </a:extLst>
          </p:cNvPr>
          <p:cNvSpPr/>
          <p:nvPr/>
        </p:nvSpPr>
        <p:spPr>
          <a:xfrm>
            <a:off x="2748370" y="2860054"/>
            <a:ext cx="622628" cy="612973"/>
          </a:xfrm>
          <a:prstGeom prst="ellipse">
            <a:avLst/>
          </a:prstGeom>
          <a:noFill/>
          <a:ln w="158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68B6C9-1C21-62B6-76E8-095DBDAE4255}"/>
              </a:ext>
            </a:extLst>
          </p:cNvPr>
          <p:cNvSpPr txBox="1"/>
          <p:nvPr/>
        </p:nvSpPr>
        <p:spPr>
          <a:xfrm>
            <a:off x="2731789" y="2170828"/>
            <a:ext cx="1454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Cytotoxic CD4 cells?</a:t>
            </a:r>
          </a:p>
        </p:txBody>
      </p:sp>
    </p:spTree>
    <p:extLst>
      <p:ext uri="{BB962C8B-B14F-4D97-AF65-F5344CB8AC3E}">
        <p14:creationId xmlns:p14="http://schemas.microsoft.com/office/powerpoint/2010/main" val="37730136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0BD3E9-3407-A8A1-EF10-23BB33F05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346" y="345836"/>
            <a:ext cx="11777472" cy="598043"/>
          </a:xfrm>
        </p:spPr>
        <p:txBody>
          <a:bodyPr/>
          <a:lstStyle/>
          <a:p>
            <a:r>
              <a:rPr lang="en-US" sz="2800" dirty="0"/>
              <a:t>P390-based </a:t>
            </a:r>
            <a:r>
              <a:rPr lang="en-US" sz="2800" dirty="0" err="1"/>
              <a:t>treg</a:t>
            </a:r>
            <a:r>
              <a:rPr lang="en-US" sz="2800" dirty="0"/>
              <a:t> &amp; </a:t>
            </a:r>
            <a:r>
              <a:rPr lang="en-US" sz="2800" dirty="0" err="1"/>
              <a:t>Tconv</a:t>
            </a:r>
            <a:r>
              <a:rPr lang="en-US" sz="2800" dirty="0"/>
              <a:t> assignments generally agree with </a:t>
            </a:r>
            <a:r>
              <a:rPr lang="en-US" sz="2800" dirty="0" err="1"/>
              <a:t>Celltypist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87658C-2FE6-8B96-1F1E-05E890FC1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1935" y="1573663"/>
            <a:ext cx="7772400" cy="4663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2A7CFE-59C9-69EF-348D-258C0AEB5F17}"/>
              </a:ext>
            </a:extLst>
          </p:cNvPr>
          <p:cNvSpPr txBox="1"/>
          <p:nvPr/>
        </p:nvSpPr>
        <p:spPr>
          <a:xfrm>
            <a:off x="3367081" y="4566908"/>
            <a:ext cx="423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CBB3F2-EB0F-C862-40BE-44B5A56A753E}"/>
              </a:ext>
            </a:extLst>
          </p:cNvPr>
          <p:cNvSpPr txBox="1"/>
          <p:nvPr/>
        </p:nvSpPr>
        <p:spPr>
          <a:xfrm>
            <a:off x="2037279" y="2942342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CF86C-193E-887A-ED7E-E14CF145A855}"/>
              </a:ext>
            </a:extLst>
          </p:cNvPr>
          <p:cNvSpPr txBox="1"/>
          <p:nvPr/>
        </p:nvSpPr>
        <p:spPr>
          <a:xfrm>
            <a:off x="2289395" y="4766963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E1184-BEC9-379B-D975-22CC48D48506}"/>
              </a:ext>
            </a:extLst>
          </p:cNvPr>
          <p:cNvSpPr txBox="1"/>
          <p:nvPr/>
        </p:nvSpPr>
        <p:spPr>
          <a:xfrm>
            <a:off x="1449378" y="4498589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B804AE-2D5D-C2F7-D01B-4707EEC84C72}"/>
              </a:ext>
            </a:extLst>
          </p:cNvPr>
          <p:cNvSpPr txBox="1"/>
          <p:nvPr/>
        </p:nvSpPr>
        <p:spPr>
          <a:xfrm flipH="1">
            <a:off x="3739013" y="2338785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6698DE-FB94-E13D-B46D-084A1EA3EDBB}"/>
              </a:ext>
            </a:extLst>
          </p:cNvPr>
          <p:cNvSpPr txBox="1"/>
          <p:nvPr/>
        </p:nvSpPr>
        <p:spPr>
          <a:xfrm>
            <a:off x="3367081" y="3505273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E32BD-A279-FE24-096B-5CFCB5140435}"/>
              </a:ext>
            </a:extLst>
          </p:cNvPr>
          <p:cNvSpPr txBox="1"/>
          <p:nvPr/>
        </p:nvSpPr>
        <p:spPr>
          <a:xfrm>
            <a:off x="2834265" y="2542232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3AAB7EA-3A11-3C67-E1AD-E39662BA0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672" y="1573663"/>
            <a:ext cx="9501802" cy="4750901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F75C9324-E030-D387-303C-3AB3EEFA0466}"/>
              </a:ext>
            </a:extLst>
          </p:cNvPr>
          <p:cNvSpPr/>
          <p:nvPr/>
        </p:nvSpPr>
        <p:spPr>
          <a:xfrm rot="871133">
            <a:off x="830516" y="4029928"/>
            <a:ext cx="2018020" cy="14964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1C5E25-AE86-3C43-42D0-3CDA33298E78}"/>
              </a:ext>
            </a:extLst>
          </p:cNvPr>
          <p:cNvSpPr txBox="1"/>
          <p:nvPr/>
        </p:nvSpPr>
        <p:spPr>
          <a:xfrm>
            <a:off x="865244" y="3743265"/>
            <a:ext cx="584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Treg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D4D6B44-71B2-A356-84D8-FEE98B68017F}"/>
              </a:ext>
            </a:extLst>
          </p:cNvPr>
          <p:cNvSpPr/>
          <p:nvPr/>
        </p:nvSpPr>
        <p:spPr>
          <a:xfrm rot="16824077" flipH="1">
            <a:off x="2097717" y="3284902"/>
            <a:ext cx="2905035" cy="1786936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34F9FF-196E-E987-C250-DFF8DB5A1D66}"/>
              </a:ext>
            </a:extLst>
          </p:cNvPr>
          <p:cNvSpPr txBox="1"/>
          <p:nvPr/>
        </p:nvSpPr>
        <p:spPr>
          <a:xfrm>
            <a:off x="4316984" y="4600038"/>
            <a:ext cx="815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</a:rPr>
              <a:t>Tconv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BEBFCF5-D51A-A52B-C01C-CDF7F15AF791}"/>
              </a:ext>
            </a:extLst>
          </p:cNvPr>
          <p:cNvSpPr/>
          <p:nvPr/>
        </p:nvSpPr>
        <p:spPr>
          <a:xfrm rot="14028971" flipH="1">
            <a:off x="1102999" y="1812903"/>
            <a:ext cx="2150473" cy="206769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35F1AF-B970-FAC6-330F-F9051E7B8D1F}"/>
              </a:ext>
            </a:extLst>
          </p:cNvPr>
          <p:cNvSpPr txBox="1"/>
          <p:nvPr/>
        </p:nvSpPr>
        <p:spPr>
          <a:xfrm>
            <a:off x="709110" y="1335969"/>
            <a:ext cx="1956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Highly activated </a:t>
            </a:r>
            <a:r>
              <a:rPr lang="en-US" dirty="0" err="1">
                <a:solidFill>
                  <a:schemeClr val="accent1"/>
                </a:solidFill>
              </a:rPr>
              <a:t>Tconv</a:t>
            </a:r>
            <a:r>
              <a:rPr lang="en-US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CD55F32-8B5E-D69B-2195-073898241178}"/>
              </a:ext>
            </a:extLst>
          </p:cNvPr>
          <p:cNvSpPr/>
          <p:nvPr/>
        </p:nvSpPr>
        <p:spPr>
          <a:xfrm>
            <a:off x="3562847" y="2226799"/>
            <a:ext cx="622628" cy="612973"/>
          </a:xfrm>
          <a:prstGeom prst="ellipse">
            <a:avLst/>
          </a:prstGeom>
          <a:noFill/>
          <a:ln w="158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076C25-21E8-C2C0-C15C-784E02DDFB2F}"/>
              </a:ext>
            </a:extLst>
          </p:cNvPr>
          <p:cNvSpPr txBox="1"/>
          <p:nvPr/>
        </p:nvSpPr>
        <p:spPr>
          <a:xfrm>
            <a:off x="3546266" y="1537573"/>
            <a:ext cx="1454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Cytotoxic CD4 cells?</a:t>
            </a:r>
          </a:p>
        </p:txBody>
      </p:sp>
    </p:spTree>
    <p:extLst>
      <p:ext uri="{BB962C8B-B14F-4D97-AF65-F5344CB8AC3E}">
        <p14:creationId xmlns:p14="http://schemas.microsoft.com/office/powerpoint/2010/main" val="4230981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47D41-A473-254E-7ADD-1FE22784D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875B0B1-CB35-6172-D86F-26D4AA86E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Celltypist</a:t>
            </a:r>
            <a:r>
              <a:rPr lang="en-US" dirty="0"/>
              <a:t> cell calling, split by stimulation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96BDD4-FA7E-03DF-46C0-458DFB6F2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896" y="548360"/>
            <a:ext cx="10972800" cy="603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6746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528" y="167311"/>
            <a:ext cx="11362944" cy="598043"/>
          </a:xfrm>
        </p:spPr>
        <p:txBody>
          <a:bodyPr/>
          <a:lstStyle/>
          <a:p>
            <a:r>
              <a:rPr lang="en-US" dirty="0"/>
              <a:t>CITE-Seq “gating” on AG reactive cells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B3A1F4-C3A9-B27B-4755-33165ABB0BD1}"/>
              </a:ext>
            </a:extLst>
          </p:cNvPr>
          <p:cNvSpPr txBox="1"/>
          <p:nvPr/>
        </p:nvSpPr>
        <p:spPr>
          <a:xfrm>
            <a:off x="7649781" y="2551888"/>
            <a:ext cx="43209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CITE-seq antibody expression</a:t>
            </a:r>
          </a:p>
          <a:p>
            <a:pPr marL="285750" indent="-285750">
              <a:buClr>
                <a:schemeClr val="tx2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Gating without DMSO control is slightly more difficult</a:t>
            </a:r>
          </a:p>
          <a:p>
            <a:pPr marL="285750" indent="-285750">
              <a:buClr>
                <a:schemeClr val="tx2"/>
              </a:buClr>
              <a:buSzPct val="125000"/>
              <a:buFont typeface="Wingdings" panose="05000000000000000000" pitchFamily="2" charset="2"/>
              <a:buChar char="Ø"/>
            </a:pPr>
            <a:r>
              <a:rPr lang="en-US" i="1" dirty="0"/>
              <a:t>Should we use RNAs-q data to refine gating on ag specific </a:t>
            </a:r>
            <a:r>
              <a:rPr lang="en-US" i="1" dirty="0" err="1"/>
              <a:t>Tconv</a:t>
            </a:r>
            <a:r>
              <a:rPr lang="en-US" i="1" dirty="0"/>
              <a:t> and Tregs or just use CITE-seq ab like previous exp?</a:t>
            </a:r>
          </a:p>
          <a:p>
            <a:pPr marL="742950" lvl="1" indent="-285750">
              <a:buClr>
                <a:schemeClr val="tx2"/>
              </a:buClr>
              <a:buSzPct val="125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Clr>
                <a:schemeClr val="tx2"/>
              </a:buClr>
              <a:buSzPct val="1250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04021EE0-7920-7F44-8623-2BFB3A8FAE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390" y="1040485"/>
            <a:ext cx="1984278" cy="1876506"/>
          </a:xfrm>
          <a:prstGeom prst="rect">
            <a:avLst/>
          </a:prstGeom>
        </p:spPr>
      </p:pic>
      <p:pic>
        <p:nvPicPr>
          <p:cNvPr id="5" name="Picture 4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C921F281-1F44-4371-B320-4FB014CE49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043" y="1059989"/>
            <a:ext cx="1984278" cy="1876506"/>
          </a:xfrm>
          <a:prstGeom prst="rect">
            <a:avLst/>
          </a:prstGeom>
        </p:spPr>
      </p:pic>
      <p:pic>
        <p:nvPicPr>
          <p:cNvPr id="7" name="Picture 6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8BFBE15E-83C2-502E-8806-4F5DC73075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262" y="1059989"/>
            <a:ext cx="1984278" cy="1876506"/>
          </a:xfrm>
          <a:prstGeom prst="rect">
            <a:avLst/>
          </a:prstGeom>
        </p:spPr>
      </p:pic>
      <p:pic>
        <p:nvPicPr>
          <p:cNvPr id="6" name="Picture 5" descr="A graph with a number of dots&#10;&#10;Description automatically generated">
            <a:extLst>
              <a:ext uri="{FF2B5EF4-FFF2-40B4-BE49-F238E27FC236}">
                <a16:creationId xmlns:a16="http://schemas.microsoft.com/office/drawing/2014/main" id="{D6978D6E-9284-71D8-6B0D-014B421260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3"/>
          <a:stretch/>
        </p:blipFill>
        <p:spPr>
          <a:xfrm>
            <a:off x="1058693" y="3050329"/>
            <a:ext cx="1984278" cy="1749600"/>
          </a:xfrm>
          <a:prstGeom prst="rect">
            <a:avLst/>
          </a:prstGeom>
        </p:spPr>
      </p:pic>
      <p:pic>
        <p:nvPicPr>
          <p:cNvPr id="2" name="Picture 1" descr="A graph with a number of colored dots&#10;&#10;Description automatically generated with medium confidence">
            <a:extLst>
              <a:ext uri="{FF2B5EF4-FFF2-40B4-BE49-F238E27FC236}">
                <a16:creationId xmlns:a16="http://schemas.microsoft.com/office/drawing/2014/main" id="{6FF29595-E505-7000-70A7-FF5BC114E7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3"/>
          <a:stretch/>
        </p:blipFill>
        <p:spPr>
          <a:xfrm>
            <a:off x="3096899" y="3050327"/>
            <a:ext cx="1984278" cy="1749601"/>
          </a:xfrm>
          <a:prstGeom prst="rect">
            <a:avLst/>
          </a:prstGeom>
        </p:spPr>
      </p:pic>
      <p:pic>
        <p:nvPicPr>
          <p:cNvPr id="10" name="Picture 9" descr="A graph with colored dots&#10;&#10;Description automatically generated">
            <a:extLst>
              <a:ext uri="{FF2B5EF4-FFF2-40B4-BE49-F238E27FC236}">
                <a16:creationId xmlns:a16="http://schemas.microsoft.com/office/drawing/2014/main" id="{823E4EEE-83EB-8140-60BF-9E80B6960AE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3"/>
          <a:stretch/>
        </p:blipFill>
        <p:spPr>
          <a:xfrm>
            <a:off x="5275464" y="3050327"/>
            <a:ext cx="1984278" cy="17496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CBF8F2-4F1E-1C19-CEDC-AC1B209065ED}"/>
              </a:ext>
            </a:extLst>
          </p:cNvPr>
          <p:cNvSpPr txBox="1"/>
          <p:nvPr/>
        </p:nvSpPr>
        <p:spPr>
          <a:xfrm>
            <a:off x="3137992" y="831058"/>
            <a:ext cx="192144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Islet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530FB-F21D-267F-C20D-96E13C8EF08A}"/>
              </a:ext>
            </a:extLst>
          </p:cNvPr>
          <p:cNvSpPr txBox="1"/>
          <p:nvPr/>
        </p:nvSpPr>
        <p:spPr>
          <a:xfrm>
            <a:off x="1138205" y="806059"/>
            <a:ext cx="17462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Microbial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B25827-7EE1-7ECA-E805-B59EA11FBFB7}"/>
              </a:ext>
            </a:extLst>
          </p:cNvPr>
          <p:cNvSpPr txBox="1"/>
          <p:nvPr/>
        </p:nvSpPr>
        <p:spPr>
          <a:xfrm>
            <a:off x="5186379" y="831058"/>
            <a:ext cx="176862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Polyclonal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5CED36-F68C-E92C-69AE-88B18414C8A5}"/>
              </a:ext>
            </a:extLst>
          </p:cNvPr>
          <p:cNvSpPr txBox="1"/>
          <p:nvPr/>
        </p:nvSpPr>
        <p:spPr>
          <a:xfrm rot="16200000">
            <a:off x="534175" y="1917660"/>
            <a:ext cx="887475" cy="32058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CD154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AECC2-258F-03CD-BB51-9B2B8BEDA048}"/>
              </a:ext>
            </a:extLst>
          </p:cNvPr>
          <p:cNvSpPr txBox="1"/>
          <p:nvPr/>
        </p:nvSpPr>
        <p:spPr>
          <a:xfrm>
            <a:off x="988034" y="2437173"/>
            <a:ext cx="938445" cy="30317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CD69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061D104-6B90-19BB-27DB-F6A06189EADB}"/>
              </a:ext>
            </a:extLst>
          </p:cNvPr>
          <p:cNvGrpSpPr/>
          <p:nvPr/>
        </p:nvGrpSpPr>
        <p:grpSpPr>
          <a:xfrm>
            <a:off x="1172201" y="1798774"/>
            <a:ext cx="636808" cy="639625"/>
            <a:chOff x="564380" y="2373383"/>
            <a:chExt cx="733639" cy="779205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AFE984E-EC8F-9EF6-95CC-73F6FC96279A}"/>
                </a:ext>
              </a:extLst>
            </p:cNvPr>
            <p:cNvCxnSpPr/>
            <p:nvPr/>
          </p:nvCxnSpPr>
          <p:spPr>
            <a:xfrm flipV="1">
              <a:off x="564380" y="2373383"/>
              <a:ext cx="0" cy="7777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0C90806-FD5F-2D26-DB0F-B80B2FCD7F37}"/>
                </a:ext>
              </a:extLst>
            </p:cNvPr>
            <p:cNvCxnSpPr>
              <a:cxnSpLocks/>
            </p:cNvCxnSpPr>
            <p:nvPr/>
          </p:nvCxnSpPr>
          <p:spPr>
            <a:xfrm>
              <a:off x="564380" y="3152588"/>
              <a:ext cx="73363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BE001AF-2DBC-3A81-E823-73BE8CE8CC78}"/>
              </a:ext>
            </a:extLst>
          </p:cNvPr>
          <p:cNvGrpSpPr/>
          <p:nvPr/>
        </p:nvGrpSpPr>
        <p:grpSpPr>
          <a:xfrm>
            <a:off x="817620" y="3529504"/>
            <a:ext cx="1030881" cy="1054386"/>
            <a:chOff x="817620" y="3529504"/>
            <a:chExt cx="1030881" cy="10543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440462B-A808-306B-5E53-F1E9D8D292E2}"/>
                </a:ext>
              </a:extLst>
            </p:cNvPr>
            <p:cNvSpPr txBox="1"/>
            <p:nvPr/>
          </p:nvSpPr>
          <p:spPr>
            <a:xfrm>
              <a:off x="910056" y="4280717"/>
              <a:ext cx="938445" cy="3031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CD25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ACBBF4A-E527-4233-3BF1-1CACF99C96D9}"/>
                </a:ext>
              </a:extLst>
            </p:cNvPr>
            <p:cNvGrpSpPr/>
            <p:nvPr/>
          </p:nvGrpSpPr>
          <p:grpSpPr>
            <a:xfrm>
              <a:off x="817620" y="3529504"/>
              <a:ext cx="941578" cy="887475"/>
              <a:chOff x="817620" y="3755236"/>
              <a:chExt cx="941578" cy="887475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7FE7251-08EA-8B01-0C54-52D51E073671}"/>
                  </a:ext>
                </a:extLst>
              </p:cNvPr>
              <p:cNvSpPr txBox="1"/>
              <p:nvPr/>
            </p:nvSpPr>
            <p:spPr>
              <a:xfrm rot="16200000">
                <a:off x="534175" y="4038681"/>
                <a:ext cx="887475" cy="32058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CD137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7CC13FF-1B87-45E1-E571-E06AE91DF929}"/>
                  </a:ext>
                </a:extLst>
              </p:cNvPr>
              <p:cNvGrpSpPr/>
              <p:nvPr/>
            </p:nvGrpSpPr>
            <p:grpSpPr>
              <a:xfrm>
                <a:off x="1122390" y="3931782"/>
                <a:ext cx="636808" cy="639625"/>
                <a:chOff x="564380" y="2373383"/>
                <a:chExt cx="733639" cy="779205"/>
              </a:xfrm>
            </p:grpSpPr>
            <p:cxnSp>
              <p:nvCxnSpPr>
                <p:cNvPr id="27" name="Straight Arrow Connector 26">
                  <a:extLst>
                    <a:ext uri="{FF2B5EF4-FFF2-40B4-BE49-F238E27FC236}">
                      <a16:creationId xmlns:a16="http://schemas.microsoft.com/office/drawing/2014/main" id="{FF985FDD-997D-08AA-5B20-88E347FB2F89}"/>
                    </a:ext>
                  </a:extLst>
                </p:cNvPr>
                <p:cNvCxnSpPr/>
                <p:nvPr/>
              </p:nvCxnSpPr>
              <p:spPr>
                <a:xfrm flipV="1">
                  <a:off x="564380" y="2373383"/>
                  <a:ext cx="0" cy="77771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4AF264F6-7F9E-16B0-D345-76B66F3436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4380" y="3152588"/>
                  <a:ext cx="733639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9" name="Arc 28">
            <a:extLst>
              <a:ext uri="{FF2B5EF4-FFF2-40B4-BE49-F238E27FC236}">
                <a16:creationId xmlns:a16="http://schemas.microsoft.com/office/drawing/2014/main" id="{75FD033F-B1E0-3B4C-9E57-313AF288DC3F}"/>
              </a:ext>
            </a:extLst>
          </p:cNvPr>
          <p:cNvSpPr/>
          <p:nvPr/>
        </p:nvSpPr>
        <p:spPr>
          <a:xfrm>
            <a:off x="2755240" y="2126664"/>
            <a:ext cx="505630" cy="1302336"/>
          </a:xfrm>
          <a:prstGeom prst="arc">
            <a:avLst>
              <a:gd name="adj1" fmla="val 16200000"/>
              <a:gd name="adj2" fmla="val 5215031"/>
            </a:avLst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A graph with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EC62FA15-98D9-7D3E-7EF9-436F0C01CBB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3"/>
          <a:stretch/>
        </p:blipFill>
        <p:spPr>
          <a:xfrm>
            <a:off x="973732" y="4799928"/>
            <a:ext cx="2052508" cy="1902210"/>
          </a:xfrm>
          <a:prstGeom prst="rect">
            <a:avLst/>
          </a:prstGeom>
        </p:spPr>
      </p:pic>
      <p:pic>
        <p:nvPicPr>
          <p:cNvPr id="34" name="Picture 33" descr="A graph with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42EEEFFB-B2CE-4C49-76C5-DDC523FACBC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4"/>
          <a:stretch/>
        </p:blipFill>
        <p:spPr>
          <a:xfrm>
            <a:off x="3129931" y="4886436"/>
            <a:ext cx="1929507" cy="1780076"/>
          </a:xfrm>
          <a:prstGeom prst="rect">
            <a:avLst/>
          </a:prstGeom>
        </p:spPr>
      </p:pic>
      <p:pic>
        <p:nvPicPr>
          <p:cNvPr id="35" name="Picture 34" descr="A graph with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EC42CAD6-81EE-CFA9-9A13-AEEDF8908DC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95"/>
          <a:stretch/>
        </p:blipFill>
        <p:spPr>
          <a:xfrm>
            <a:off x="5275464" y="4928672"/>
            <a:ext cx="1958076" cy="1785864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F13572F9-D6CE-9AB8-4D1C-0478A2353245}"/>
              </a:ext>
            </a:extLst>
          </p:cNvPr>
          <p:cNvGrpSpPr/>
          <p:nvPr/>
        </p:nvGrpSpPr>
        <p:grpSpPr>
          <a:xfrm>
            <a:off x="703944" y="5660150"/>
            <a:ext cx="1055254" cy="1054386"/>
            <a:chOff x="793247" y="3529504"/>
            <a:chExt cx="1055254" cy="105438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CCEF470-3A1F-4ACB-6D32-0211545F5C0C}"/>
                </a:ext>
              </a:extLst>
            </p:cNvPr>
            <p:cNvSpPr txBox="1"/>
            <p:nvPr/>
          </p:nvSpPr>
          <p:spPr>
            <a:xfrm>
              <a:off x="910056" y="4280717"/>
              <a:ext cx="938445" cy="3031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CD25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10F9EB5-7159-F5F1-6F54-A8733834E737}"/>
                </a:ext>
              </a:extLst>
            </p:cNvPr>
            <p:cNvGrpSpPr/>
            <p:nvPr/>
          </p:nvGrpSpPr>
          <p:grpSpPr>
            <a:xfrm>
              <a:off x="793247" y="3529504"/>
              <a:ext cx="965951" cy="887475"/>
              <a:chOff x="793247" y="3755236"/>
              <a:chExt cx="965951" cy="887475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DBE81AEE-AF26-AFC8-2FE2-3C16A7055473}"/>
                  </a:ext>
                </a:extLst>
              </p:cNvPr>
              <p:cNvSpPr txBox="1"/>
              <p:nvPr/>
            </p:nvSpPr>
            <p:spPr>
              <a:xfrm rot="16200000">
                <a:off x="534175" y="4014308"/>
                <a:ext cx="887475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CD127</a:t>
                </a:r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349546F-BD48-719F-D948-FC582529BD71}"/>
                  </a:ext>
                </a:extLst>
              </p:cNvPr>
              <p:cNvGrpSpPr/>
              <p:nvPr/>
            </p:nvGrpSpPr>
            <p:grpSpPr>
              <a:xfrm>
                <a:off x="1122390" y="3931782"/>
                <a:ext cx="636808" cy="639625"/>
                <a:chOff x="564380" y="2373383"/>
                <a:chExt cx="733639" cy="779205"/>
              </a:xfrm>
            </p:grpSpPr>
            <p:cxnSp>
              <p:nvCxnSpPr>
                <p:cNvPr id="42" name="Straight Arrow Connector 41">
                  <a:extLst>
                    <a:ext uri="{FF2B5EF4-FFF2-40B4-BE49-F238E27FC236}">
                      <a16:creationId xmlns:a16="http://schemas.microsoft.com/office/drawing/2014/main" id="{4D844AE5-DB8F-7460-833A-65ED25EDD87E}"/>
                    </a:ext>
                  </a:extLst>
                </p:cNvPr>
                <p:cNvCxnSpPr/>
                <p:nvPr/>
              </p:nvCxnSpPr>
              <p:spPr>
                <a:xfrm flipV="1">
                  <a:off x="564380" y="2373383"/>
                  <a:ext cx="0" cy="77771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10D06323-8A41-1379-4D5A-7A177F7F90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4380" y="3152588"/>
                  <a:ext cx="733639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44" name="Arc 43">
            <a:extLst>
              <a:ext uri="{FF2B5EF4-FFF2-40B4-BE49-F238E27FC236}">
                <a16:creationId xmlns:a16="http://schemas.microsoft.com/office/drawing/2014/main" id="{ADCEFC2B-AE5E-581E-0C48-F891991B74CD}"/>
              </a:ext>
            </a:extLst>
          </p:cNvPr>
          <p:cNvSpPr/>
          <p:nvPr/>
        </p:nvSpPr>
        <p:spPr>
          <a:xfrm>
            <a:off x="2595889" y="3510696"/>
            <a:ext cx="752340" cy="2080905"/>
          </a:xfrm>
          <a:prstGeom prst="arc">
            <a:avLst>
              <a:gd name="adj1" fmla="val 16200000"/>
              <a:gd name="adj2" fmla="val 5379467"/>
            </a:avLst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767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60E23E-A16D-7929-2B8F-5EE6F2ACE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528" y="148556"/>
            <a:ext cx="11362944" cy="1078664"/>
          </a:xfrm>
        </p:spPr>
        <p:txBody>
          <a:bodyPr/>
          <a:lstStyle/>
          <a:p>
            <a:r>
              <a:rPr lang="en-US" dirty="0"/>
              <a:t>Little TCR sharing between Islet and CEFX </a:t>
            </a:r>
            <a:r>
              <a:rPr lang="en-US" dirty="0" err="1"/>
              <a:t>Tconv</a:t>
            </a:r>
            <a:r>
              <a:rPr lang="en-US" dirty="0"/>
              <a:t> and Tregs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AE43BC-E828-62EE-023A-A41639613CE8}"/>
              </a:ext>
            </a:extLst>
          </p:cNvPr>
          <p:cNvSpPr txBox="1"/>
          <p:nvPr/>
        </p:nvSpPr>
        <p:spPr>
          <a:xfrm>
            <a:off x="866272" y="5414209"/>
            <a:ext cx="102749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ym typeface="Wingdings" panose="05000000000000000000" pitchFamily="2" charset="2"/>
              </a:rPr>
              <a:t>Airline plots suggest similar results in foreign antigen: there is minimal sharing between Treg and </a:t>
            </a:r>
            <a:r>
              <a:rPr lang="en-US" dirty="0" err="1">
                <a:sym typeface="Wingdings" panose="05000000000000000000" pitchFamily="2" charset="2"/>
              </a:rPr>
              <a:t>Tconv</a:t>
            </a:r>
            <a:r>
              <a:rPr lang="en-US" dirty="0">
                <a:sym typeface="Wingdings" panose="05000000000000000000" pitchFamily="2" charset="2"/>
              </a:rPr>
              <a:t> TCR repertoires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ym typeface="Wingdings" panose="05000000000000000000" pitchFamily="2" charset="2"/>
              </a:rPr>
              <a:t>Clonal expansion within cell types for ag specific stimulation but not polyclonal stimulation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D14082-99C5-11E7-40C5-ABB2AF7A5E65}"/>
              </a:ext>
            </a:extLst>
          </p:cNvPr>
          <p:cNvSpPr txBox="1"/>
          <p:nvPr/>
        </p:nvSpPr>
        <p:spPr>
          <a:xfrm>
            <a:off x="5519817" y="1876926"/>
            <a:ext cx="622543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dirty="0"/>
              <a:t>Islet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3618EC-C313-4162-237A-642D40D3C54C}"/>
              </a:ext>
            </a:extLst>
          </p:cNvPr>
          <p:cNvSpPr txBox="1"/>
          <p:nvPr/>
        </p:nvSpPr>
        <p:spPr>
          <a:xfrm>
            <a:off x="1191126" y="1507594"/>
            <a:ext cx="3243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Sharing between 2 or more TCRs</a:t>
            </a:r>
          </a:p>
        </p:txBody>
      </p:sp>
      <p:pic>
        <p:nvPicPr>
          <p:cNvPr id="3" name="Picture 2" descr="A diagram of a cell type&#10;&#10;Description automatically generated">
            <a:extLst>
              <a:ext uri="{FF2B5EF4-FFF2-40B4-BE49-F238E27FC236}">
                <a16:creationId xmlns:a16="http://schemas.microsoft.com/office/drawing/2014/main" id="{40A96D5A-04A1-9997-577B-DA5614C7C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29" y="2026722"/>
            <a:ext cx="3657600" cy="2873828"/>
          </a:xfrm>
          <a:prstGeom prst="rect">
            <a:avLst/>
          </a:prstGeom>
        </p:spPr>
      </p:pic>
      <p:pic>
        <p:nvPicPr>
          <p:cNvPr id="6" name="Picture 5" descr="A diagram of red and blue dots&#10;&#10;Description automatically generated">
            <a:extLst>
              <a:ext uri="{FF2B5EF4-FFF2-40B4-BE49-F238E27FC236}">
                <a16:creationId xmlns:a16="http://schemas.microsoft.com/office/drawing/2014/main" id="{8108E2A0-5D58-8942-3C87-35176B5FF7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9872" y="1992086"/>
            <a:ext cx="3657600" cy="2873828"/>
          </a:xfrm>
          <a:prstGeom prst="rect">
            <a:avLst/>
          </a:prstGeom>
        </p:spPr>
      </p:pic>
      <p:pic>
        <p:nvPicPr>
          <p:cNvPr id="8" name="Picture 7" descr="A diagram of a cell type&#10;&#10;Description automatically generated">
            <a:extLst>
              <a:ext uri="{FF2B5EF4-FFF2-40B4-BE49-F238E27FC236}">
                <a16:creationId xmlns:a16="http://schemas.microsoft.com/office/drawing/2014/main" id="{9E528DF0-94D6-CABE-88CB-F540601149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774" y="1992086"/>
            <a:ext cx="3657600" cy="287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930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83BB9E-9083-38FB-0B0A-D83AAF96E6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528" y="1252727"/>
            <a:ext cx="11358372" cy="524014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10X of islet and CEFX AIM+ cells was successful</a:t>
            </a:r>
          </a:p>
          <a:p>
            <a:pPr marL="969963" lvl="1" indent="-457200">
              <a:buFont typeface="Wingdings" panose="05000000000000000000" pitchFamily="2" charset="2"/>
              <a:buChar char="ü"/>
            </a:pPr>
            <a:r>
              <a:rPr lang="en-US" dirty="0"/>
              <a:t>10X cell capture was low, 35%, but chip was loaded on high end (50K)</a:t>
            </a:r>
          </a:p>
          <a:p>
            <a:pPr marL="969963" lvl="1" indent="-457200">
              <a:buFont typeface="Wingdings" panose="05000000000000000000" pitchFamily="2" charset="2"/>
              <a:buChar char="ü"/>
            </a:pPr>
            <a:r>
              <a:rPr lang="en-US" dirty="0"/>
              <a:t>Polyclonal stimulated CD4 T cells worked well as a landscape of all CD4 T cells as they co-cluster with AIM stimulated cells</a:t>
            </a:r>
          </a:p>
          <a:p>
            <a:pPr marL="969963" lvl="1" indent="-457200">
              <a:buFont typeface="Wingdings" panose="05000000000000000000" pitchFamily="2" charset="2"/>
              <a:buChar char="ü"/>
            </a:pPr>
            <a:r>
              <a:rPr lang="en-US" dirty="0"/>
              <a:t>Treg and </a:t>
            </a:r>
            <a:r>
              <a:rPr lang="en-US" dirty="0" err="1"/>
              <a:t>Tconv</a:t>
            </a:r>
            <a:r>
              <a:rPr lang="en-US" dirty="0"/>
              <a:t> cells could be distinguished transcriptionally</a:t>
            </a:r>
          </a:p>
          <a:p>
            <a:pPr marL="969963" lvl="1" indent="-457200">
              <a:buFont typeface="Wingdings" panose="05000000000000000000" pitchFamily="2" charset="2"/>
              <a:buChar char="ü"/>
            </a:pPr>
            <a:r>
              <a:rPr lang="en-US" dirty="0"/>
              <a:t>Antigen activated cells could be gated using CITE-seq surface expression (ongoing)</a:t>
            </a:r>
          </a:p>
          <a:p>
            <a:pPr marL="969963" lvl="1" indent="-457200">
              <a:buFont typeface="Wingdings" panose="05000000000000000000" pitchFamily="2" charset="2"/>
              <a:buChar char="ü"/>
            </a:pPr>
            <a:r>
              <a:rPr lang="en-US" dirty="0" err="1"/>
              <a:t>Tconv</a:t>
            </a:r>
            <a:r>
              <a:rPr lang="en-US" dirty="0"/>
              <a:t> and Treg cells were expanded with CEFX and islet stimulation, but not polyclonal </a:t>
            </a:r>
            <a:r>
              <a:rPr lang="en-US" dirty="0" err="1"/>
              <a:t>sitmulation</a:t>
            </a:r>
            <a:endParaRPr lang="en-US" dirty="0"/>
          </a:p>
          <a:p>
            <a:pPr marL="969963" lvl="1" indent="-457200">
              <a:buFont typeface="Wingdings" panose="05000000000000000000" pitchFamily="2" charset="2"/>
              <a:buChar char="ü"/>
            </a:pPr>
            <a:r>
              <a:rPr lang="en-US" dirty="0"/>
              <a:t>TCR sharing is minimal between CEFX and islet Treg and </a:t>
            </a:r>
            <a:r>
              <a:rPr lang="en-US" dirty="0" err="1"/>
              <a:t>Tconv</a:t>
            </a:r>
            <a:r>
              <a:rPr lang="en-US" dirty="0"/>
              <a:t>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Next steps</a:t>
            </a:r>
          </a:p>
          <a:p>
            <a:pPr marL="969963" lvl="1" indent="-457200">
              <a:buFont typeface="Wingdings" panose="05000000000000000000" pitchFamily="2" charset="2"/>
              <a:buChar char="Ø"/>
            </a:pPr>
            <a:r>
              <a:rPr lang="en-US" dirty="0"/>
              <a:t>Compare transcript phenotypes in Tregs and </a:t>
            </a:r>
            <a:r>
              <a:rPr lang="en-US" dirty="0" err="1"/>
              <a:t>Tconv</a:t>
            </a:r>
            <a:r>
              <a:rPr lang="en-US" dirty="0"/>
              <a:t> cells in islet vs CEFX stims</a:t>
            </a:r>
          </a:p>
          <a:p>
            <a:pPr marL="969963" lvl="1" indent="-457200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EA79E7-801A-9A27-A2F4-2FB152DDB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4905161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6F2434-1F65-5C8D-D0BF-B909F1833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316BA-C08B-1505-127A-ABD6D22F7FCB}"/>
              </a:ext>
            </a:extLst>
          </p:cNvPr>
          <p:cNvSpPr/>
          <p:nvPr/>
        </p:nvSpPr>
        <p:spPr>
          <a:xfrm>
            <a:off x="414528" y="958519"/>
            <a:ext cx="2775119" cy="1159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/>
                <a:cs typeface="Arial"/>
              </a:rPr>
              <a:t>Cerosaletti Lab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Karen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Cerosaletti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Janice Chen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E46B89-A84F-B759-C806-B0591C1652B6}"/>
              </a:ext>
            </a:extLst>
          </p:cNvPr>
          <p:cNvSpPr/>
          <p:nvPr/>
        </p:nvSpPr>
        <p:spPr>
          <a:xfrm>
            <a:off x="7007855" y="479214"/>
            <a:ext cx="3467616" cy="62990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2" defTabSz="609585">
              <a:spcBef>
                <a:spcPts val="800"/>
              </a:spcBef>
              <a:buClr>
                <a:srgbClr val="BE3A34"/>
              </a:buClr>
              <a:buSzPct val="90000"/>
            </a:pPr>
            <a:endParaRPr lang="en-US" sz="2133" spc="-40" dirty="0">
              <a:latin typeface="Arial"/>
              <a:cs typeface="Arial"/>
            </a:endParaRPr>
          </a:p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 panose="020B0604020202020204" pitchFamily="34" charset="0"/>
                <a:cs typeface="Arial" panose="020B0604020202020204" pitchFamily="34" charset="0"/>
              </a:rPr>
              <a:t>Bioinformatics Core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Hannah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DeBerg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Stephan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Pribitzer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Matt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Dufort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Alex Hu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Matt Lawrence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Ty Bottorff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Andrew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Koval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Kenneth Lai (2023 intern)</a:t>
            </a:r>
          </a:p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 panose="020B0604020202020204" pitchFamily="34" charset="0"/>
                <a:cs typeface="Arial" panose="020B0604020202020204" pitchFamily="34" charset="0"/>
              </a:rPr>
              <a:t>Genomics Core</a:t>
            </a:r>
          </a:p>
          <a:p>
            <a:pPr lvl="2" indent="-4572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Vivian Gersuk</a:t>
            </a:r>
          </a:p>
          <a:p>
            <a:pPr lvl="2" indent="-4572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dirty="0">
                <a:solidFill>
                  <a:srgbClr val="26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Kimberly O’ Brien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 panose="020B0604020202020204" pitchFamily="34" charset="0"/>
                <a:cs typeface="Arial" panose="020B0604020202020204" pitchFamily="34" charset="0"/>
              </a:rPr>
              <a:t>CATA Core</a:t>
            </a:r>
          </a:p>
          <a:p>
            <a:pPr lvl="2" indent="-4572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Adam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Wojno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endParaRPr lang="en-US" sz="2400" spc="-40" dirty="0"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F819BF-A9BD-2370-159F-D45EB155CBCE}"/>
              </a:ext>
            </a:extLst>
          </p:cNvPr>
          <p:cNvSpPr/>
          <p:nvPr/>
        </p:nvSpPr>
        <p:spPr>
          <a:xfrm>
            <a:off x="424104" y="4524950"/>
            <a:ext cx="4483407" cy="12208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/>
                <a:cs typeface="Arial"/>
              </a:rPr>
              <a:t>Seattle Children’s Research Center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David J. Rawlings</a:t>
            </a:r>
          </a:p>
          <a:p>
            <a:pPr marL="342900" lvl="1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endParaRPr lang="en-US" sz="2000" spc="-40" dirty="0">
              <a:latin typeface="Arial"/>
              <a:cs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ECA972-8CA7-25AF-F8DE-86254CD34D26}"/>
              </a:ext>
            </a:extLst>
          </p:cNvPr>
          <p:cNvSpPr/>
          <p:nvPr/>
        </p:nvSpPr>
        <p:spPr>
          <a:xfrm>
            <a:off x="424104" y="2142446"/>
            <a:ext cx="3863878" cy="27084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07259" lvl="1" indent="-207259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/>
              <a:buChar char="•"/>
            </a:pPr>
            <a:r>
              <a:rPr lang="en-US" sz="2000" b="1" spc="-40" dirty="0">
                <a:latin typeface="Arial"/>
                <a:cs typeface="Arial"/>
              </a:rPr>
              <a:t>Software &amp; Data Management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Charlie Quinn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Alex Walker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Adarsh Manjunath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Anna Bjork</a:t>
            </a:r>
          </a:p>
          <a:p>
            <a:pPr marL="800100" lvl="2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r>
              <a:rPr lang="en-US" spc="-40" dirty="0">
                <a:latin typeface="Arial" panose="020B0604020202020204" pitchFamily="34" charset="0"/>
                <a:cs typeface="Arial" panose="020B0604020202020204" pitchFamily="34" charset="0"/>
              </a:rPr>
              <a:t>Robyn </a:t>
            </a:r>
            <a:r>
              <a:rPr lang="en-US" spc="-40" dirty="0" err="1">
                <a:latin typeface="Arial" panose="020B0604020202020204" pitchFamily="34" charset="0"/>
                <a:cs typeface="Arial" panose="020B0604020202020204" pitchFamily="34" charset="0"/>
              </a:rPr>
              <a:t>Meshulam</a:t>
            </a:r>
            <a:endParaRPr lang="en-US" spc="-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 defTabSz="609585">
              <a:spcBef>
                <a:spcPts val="800"/>
              </a:spcBef>
              <a:buClr>
                <a:srgbClr val="BE3A34"/>
              </a:buClr>
              <a:buSzPct val="90000"/>
              <a:buFont typeface="Arial" panose="020B0604020202020204" pitchFamily="34" charset="0"/>
              <a:buChar char="‒"/>
            </a:pPr>
            <a:endParaRPr lang="en-US" sz="2000" spc="-40" dirty="0"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B81CE-E7C6-868D-2064-FEF843145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04" y="5465008"/>
            <a:ext cx="24765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69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2DB437-182C-FEE3-1404-87F99025B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528" y="201180"/>
            <a:ext cx="11362944" cy="778013"/>
          </a:xfrm>
        </p:spPr>
        <p:txBody>
          <a:bodyPr/>
          <a:lstStyle/>
          <a:p>
            <a:r>
              <a:rPr lang="en-US" sz="2800" dirty="0"/>
              <a:t>Islet Tregs are transcriptionally distinct from </a:t>
            </a:r>
            <a:r>
              <a:rPr lang="en-US" sz="2800" dirty="0" err="1"/>
              <a:t>Tconv</a:t>
            </a:r>
            <a:r>
              <a:rPr lang="en-US" sz="2800" dirty="0"/>
              <a:t> cells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E8662D-9E3E-DDAB-E9A1-AC5FB83BF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1304" y="1227221"/>
            <a:ext cx="5455064" cy="54503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7D4F81-E3C6-BA8A-9C89-1CA9B273E0E2}"/>
              </a:ext>
            </a:extLst>
          </p:cNvPr>
          <p:cNvSpPr txBox="1"/>
          <p:nvPr/>
        </p:nvSpPr>
        <p:spPr>
          <a:xfrm>
            <a:off x="107577" y="6492875"/>
            <a:ext cx="891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Alex Hu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B1D63-5E31-E432-FCB7-5F971049097D}"/>
              </a:ext>
            </a:extLst>
          </p:cNvPr>
          <p:cNvSpPr txBox="1"/>
          <p:nvPr/>
        </p:nvSpPr>
        <p:spPr>
          <a:xfrm>
            <a:off x="553404" y="2021306"/>
            <a:ext cx="2009273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P390 plate sorted islet </a:t>
            </a:r>
            <a:r>
              <a:rPr lang="en-US" dirty="0" err="1"/>
              <a:t>Tconv</a:t>
            </a:r>
            <a:r>
              <a:rPr lang="en-US" dirty="0"/>
              <a:t> and Treg</a:t>
            </a:r>
          </a:p>
        </p:txBody>
      </p:sp>
    </p:spTree>
    <p:extLst>
      <p:ext uri="{BB962C8B-B14F-4D97-AF65-F5344CB8AC3E}">
        <p14:creationId xmlns:p14="http://schemas.microsoft.com/office/powerpoint/2010/main" val="4260428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DCCB50-6263-2404-4C01-551F4A93B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P390: Islet </a:t>
            </a:r>
            <a:r>
              <a:rPr lang="en-US" sz="2800" dirty="0" err="1"/>
              <a:t>tregs</a:t>
            </a:r>
            <a:r>
              <a:rPr lang="en-US" sz="2800" dirty="0"/>
              <a:t> are expanded but share few </a:t>
            </a:r>
            <a:r>
              <a:rPr lang="en-US" sz="2800" dirty="0" err="1"/>
              <a:t>tcrs</a:t>
            </a:r>
            <a:r>
              <a:rPr lang="en-US" sz="2800" dirty="0"/>
              <a:t> with </a:t>
            </a:r>
            <a:r>
              <a:rPr lang="en-US" sz="2800" dirty="0" err="1"/>
              <a:t>tconv</a:t>
            </a:r>
            <a:r>
              <a:rPr lang="en-US" sz="2800" dirty="0"/>
              <a:t> cells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E62878-EE7E-4AA7-95A2-618F2B93F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097" y="1640402"/>
            <a:ext cx="7457806" cy="33179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51B5E3-882C-E65B-9D9F-9E5C0C1BC5D2}"/>
              </a:ext>
            </a:extLst>
          </p:cNvPr>
          <p:cNvSpPr txBox="1"/>
          <p:nvPr/>
        </p:nvSpPr>
        <p:spPr>
          <a:xfrm>
            <a:off x="2174567" y="5443789"/>
            <a:ext cx="60942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Sharing was defined as identical nucleotide sequence of TRA and TRB chains.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5BD473-E4E6-7344-C88A-1EBB1352449D}"/>
              </a:ext>
            </a:extLst>
          </p:cNvPr>
          <p:cNvSpPr txBox="1"/>
          <p:nvPr/>
        </p:nvSpPr>
        <p:spPr>
          <a:xfrm>
            <a:off x="107577" y="6492875"/>
            <a:ext cx="891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Alex Hu</a:t>
            </a:r>
          </a:p>
        </p:txBody>
      </p:sp>
    </p:spTree>
    <p:extLst>
      <p:ext uri="{BB962C8B-B14F-4D97-AF65-F5344CB8AC3E}">
        <p14:creationId xmlns:p14="http://schemas.microsoft.com/office/powerpoint/2010/main" val="2799348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55BE1C-64BC-F5B5-E082-39AF383889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Background &amp; Motivation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Current Study</a:t>
            </a:r>
          </a:p>
          <a:p>
            <a:pPr marL="1084263" lvl="1" indent="-571500">
              <a:buFont typeface="+mj-lt"/>
              <a:buAutoNum type="romanUcPeriod"/>
            </a:pPr>
            <a:r>
              <a:rPr lang="en-US" dirty="0"/>
              <a:t>Goal</a:t>
            </a:r>
          </a:p>
          <a:p>
            <a:pPr marL="1084263" lvl="1" indent="-571500">
              <a:buFont typeface="+mj-lt"/>
              <a:buAutoNum type="romanUcPeriod"/>
            </a:pPr>
            <a:r>
              <a:rPr lang="en-US" dirty="0"/>
              <a:t>Design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Data &amp; Results</a:t>
            </a:r>
          </a:p>
          <a:p>
            <a:pPr marL="571500" indent="-571500">
              <a:buFont typeface="+mj-lt"/>
              <a:buAutoNum type="romanU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019BD17-4ECF-F0AD-078B-84BED5D59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3750868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1EFD83-897F-6F49-B493-C71BD0C134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528" y="963168"/>
            <a:ext cx="11358372" cy="4520184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Is the finding of little TCR sharing between Islet reactive </a:t>
            </a:r>
            <a:r>
              <a:rPr lang="en-US" dirty="0" err="1"/>
              <a:t>Tconv</a:t>
            </a:r>
            <a:r>
              <a:rPr lang="en-US" dirty="0"/>
              <a:t> and Treg similar in microbial reactive cells?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DF5709F-C6A4-AA16-2787-792D1918ED6A}"/>
              </a:ext>
            </a:extLst>
          </p:cNvPr>
          <p:cNvSpPr txBox="1"/>
          <p:nvPr/>
        </p:nvSpPr>
        <p:spPr>
          <a:xfrm>
            <a:off x="2206323" y="1879096"/>
            <a:ext cx="606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IAR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BA5149-91BD-8D53-AA8A-8B17D29CDA65}"/>
              </a:ext>
            </a:extLst>
          </p:cNvPr>
          <p:cNvSpPr txBox="1"/>
          <p:nvPr/>
        </p:nvSpPr>
        <p:spPr>
          <a:xfrm>
            <a:off x="7816759" y="1629379"/>
            <a:ext cx="2292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Microbial (foreign)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65281634-808D-6BC1-0761-C43E24D028CA}"/>
              </a:ext>
            </a:extLst>
          </p:cNvPr>
          <p:cNvGrpSpPr/>
          <p:nvPr/>
        </p:nvGrpSpPr>
        <p:grpSpPr>
          <a:xfrm>
            <a:off x="2995495" y="2621241"/>
            <a:ext cx="1426481" cy="1534578"/>
            <a:chOff x="9372600" y="718406"/>
            <a:chExt cx="975883" cy="1049834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F22407C-0D3A-568C-76AB-7FA2FDCBABDB}"/>
                </a:ext>
              </a:extLst>
            </p:cNvPr>
            <p:cNvSpPr/>
            <p:nvPr/>
          </p:nvSpPr>
          <p:spPr>
            <a:xfrm>
              <a:off x="9652000" y="718406"/>
              <a:ext cx="228600" cy="2286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C4DFD1E2-DBEF-4214-19CA-DBA18E738464}"/>
                </a:ext>
              </a:extLst>
            </p:cNvPr>
            <p:cNvSpPr/>
            <p:nvPr/>
          </p:nvSpPr>
          <p:spPr>
            <a:xfrm>
              <a:off x="9372600" y="1068184"/>
              <a:ext cx="228600" cy="2286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A8C8ED6-3D3F-E38C-2FDA-3A8111B60860}"/>
                </a:ext>
              </a:extLst>
            </p:cNvPr>
            <p:cNvSpPr/>
            <p:nvPr/>
          </p:nvSpPr>
          <p:spPr>
            <a:xfrm>
              <a:off x="10119883" y="1254594"/>
              <a:ext cx="228600" cy="2286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2975F13-EF3D-24CB-E0AC-98FF1275928B}"/>
                </a:ext>
              </a:extLst>
            </p:cNvPr>
            <p:cNvSpPr/>
            <p:nvPr/>
          </p:nvSpPr>
          <p:spPr>
            <a:xfrm>
              <a:off x="9639300" y="1539640"/>
              <a:ext cx="228600" cy="2286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855A5AE5-5036-2046-1EF1-A5ADA34881FD}"/>
                </a:ext>
              </a:extLst>
            </p:cNvPr>
            <p:cNvSpPr/>
            <p:nvPr/>
          </p:nvSpPr>
          <p:spPr>
            <a:xfrm>
              <a:off x="9639300" y="1099406"/>
              <a:ext cx="228600" cy="2286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B81916A-5E29-12F5-2E98-322091A6BDDA}"/>
                </a:ext>
              </a:extLst>
            </p:cNvPr>
            <p:cNvSpPr/>
            <p:nvPr/>
          </p:nvSpPr>
          <p:spPr>
            <a:xfrm>
              <a:off x="9906000" y="891546"/>
              <a:ext cx="228600" cy="2286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220817D-3B42-C5BF-3764-6BB90B9983B5}"/>
              </a:ext>
            </a:extLst>
          </p:cNvPr>
          <p:cNvGrpSpPr/>
          <p:nvPr/>
        </p:nvGrpSpPr>
        <p:grpSpPr>
          <a:xfrm>
            <a:off x="1612598" y="4963841"/>
            <a:ext cx="1058149" cy="1216472"/>
            <a:chOff x="8324934" y="2400172"/>
            <a:chExt cx="723900" cy="832212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9B85170-A7C3-8848-39F2-914931F08A67}"/>
                </a:ext>
              </a:extLst>
            </p:cNvPr>
            <p:cNvSpPr/>
            <p:nvPr/>
          </p:nvSpPr>
          <p:spPr>
            <a:xfrm>
              <a:off x="8566234" y="2400172"/>
              <a:ext cx="228600" cy="22860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3830AF9-57E1-76DC-9F0A-DF78EEA6ACFD}"/>
                </a:ext>
              </a:extLst>
            </p:cNvPr>
            <p:cNvSpPr/>
            <p:nvPr/>
          </p:nvSpPr>
          <p:spPr>
            <a:xfrm>
              <a:off x="8324934" y="2600307"/>
              <a:ext cx="228600" cy="22860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BA3927A-5807-99AC-1B17-140FD6098F64}"/>
                </a:ext>
              </a:extLst>
            </p:cNvPr>
            <p:cNvSpPr/>
            <p:nvPr/>
          </p:nvSpPr>
          <p:spPr>
            <a:xfrm>
              <a:off x="8451934" y="2806629"/>
              <a:ext cx="228600" cy="22860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4F4E87A-0436-EF03-AFA1-CE2F34996624}"/>
                </a:ext>
              </a:extLst>
            </p:cNvPr>
            <p:cNvSpPr/>
            <p:nvPr/>
          </p:nvSpPr>
          <p:spPr>
            <a:xfrm>
              <a:off x="8361017" y="3003784"/>
              <a:ext cx="228600" cy="22860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96865FC-6627-0DA0-D0C0-642105BC8AF6}"/>
                </a:ext>
              </a:extLst>
            </p:cNvPr>
            <p:cNvSpPr/>
            <p:nvPr/>
          </p:nvSpPr>
          <p:spPr>
            <a:xfrm>
              <a:off x="8540834" y="2642782"/>
              <a:ext cx="228600" cy="22860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A69DE31C-7821-075F-67F9-9ECCA47BA413}"/>
                </a:ext>
              </a:extLst>
            </p:cNvPr>
            <p:cNvSpPr/>
            <p:nvPr/>
          </p:nvSpPr>
          <p:spPr>
            <a:xfrm>
              <a:off x="8820234" y="2573312"/>
              <a:ext cx="228600" cy="22860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3" name="Freeform 82">
            <a:extLst>
              <a:ext uri="{FF2B5EF4-FFF2-40B4-BE49-F238E27FC236}">
                <a16:creationId xmlns:a16="http://schemas.microsoft.com/office/drawing/2014/main" id="{2715A8C7-DAD7-1201-3FEB-9929EDEA4378}"/>
              </a:ext>
            </a:extLst>
          </p:cNvPr>
          <p:cNvSpPr/>
          <p:nvPr/>
        </p:nvSpPr>
        <p:spPr>
          <a:xfrm>
            <a:off x="3133165" y="2715434"/>
            <a:ext cx="410793" cy="486094"/>
          </a:xfrm>
          <a:custGeom>
            <a:avLst/>
            <a:gdLst>
              <a:gd name="connsiteX0" fmla="*/ 281031 w 281031"/>
              <a:gd name="connsiteY0" fmla="*/ 17959 h 332546"/>
              <a:gd name="connsiteX1" fmla="*/ 62917 w 281031"/>
              <a:gd name="connsiteY1" fmla="*/ 34737 h 332546"/>
              <a:gd name="connsiteX2" fmla="*/ 0 w 281031"/>
              <a:gd name="connsiteY2" fmla="*/ 332546 h 332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031" h="332546">
                <a:moveTo>
                  <a:pt x="281031" y="17959"/>
                </a:moveTo>
                <a:cubicBezTo>
                  <a:pt x="195393" y="132"/>
                  <a:pt x="109755" y="-17694"/>
                  <a:pt x="62917" y="34737"/>
                </a:cubicBezTo>
                <a:cubicBezTo>
                  <a:pt x="16079" y="87168"/>
                  <a:pt x="4893" y="280115"/>
                  <a:pt x="0" y="332546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 83">
            <a:extLst>
              <a:ext uri="{FF2B5EF4-FFF2-40B4-BE49-F238E27FC236}">
                <a16:creationId xmlns:a16="http://schemas.microsoft.com/office/drawing/2014/main" id="{EEB3E22A-6EC9-C747-FBDC-5E52C7BB0A15}"/>
              </a:ext>
            </a:extLst>
          </p:cNvPr>
          <p:cNvSpPr/>
          <p:nvPr/>
        </p:nvSpPr>
        <p:spPr>
          <a:xfrm>
            <a:off x="3176083" y="3275102"/>
            <a:ext cx="398530" cy="166724"/>
          </a:xfrm>
          <a:custGeom>
            <a:avLst/>
            <a:gdLst>
              <a:gd name="connsiteX0" fmla="*/ 0 w 272642"/>
              <a:gd name="connsiteY0" fmla="*/ 0 h 114059"/>
              <a:gd name="connsiteX1" fmla="*/ 113252 w 272642"/>
              <a:gd name="connsiteY1" fmla="*/ 113251 h 114059"/>
              <a:gd name="connsiteX2" fmla="*/ 272642 w 272642"/>
              <a:gd name="connsiteY2" fmla="*/ 50334 h 114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2642" h="114059">
                <a:moveTo>
                  <a:pt x="0" y="0"/>
                </a:moveTo>
                <a:cubicBezTo>
                  <a:pt x="33906" y="52431"/>
                  <a:pt x="67812" y="104862"/>
                  <a:pt x="113252" y="113251"/>
                </a:cubicBezTo>
                <a:cubicBezTo>
                  <a:pt x="158692" y="121640"/>
                  <a:pt x="243980" y="62218"/>
                  <a:pt x="272642" y="50334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 84">
            <a:extLst>
              <a:ext uri="{FF2B5EF4-FFF2-40B4-BE49-F238E27FC236}">
                <a16:creationId xmlns:a16="http://schemas.microsoft.com/office/drawing/2014/main" id="{40609B16-CD69-1DEF-7506-0E4182DECB4F}"/>
              </a:ext>
            </a:extLst>
          </p:cNvPr>
          <p:cNvSpPr/>
          <p:nvPr/>
        </p:nvSpPr>
        <p:spPr>
          <a:xfrm>
            <a:off x="3182215" y="3060508"/>
            <a:ext cx="778667" cy="284060"/>
          </a:xfrm>
          <a:custGeom>
            <a:avLst/>
            <a:gdLst>
              <a:gd name="connsiteX0" fmla="*/ 0 w 532701"/>
              <a:gd name="connsiteY0" fmla="*/ 125835 h 194331"/>
              <a:gd name="connsiteX1" fmla="*/ 369115 w 532701"/>
              <a:gd name="connsiteY1" fmla="*/ 188753 h 194331"/>
              <a:gd name="connsiteX2" fmla="*/ 532701 w 532701"/>
              <a:gd name="connsiteY2" fmla="*/ 0 h 194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701" h="194331">
                <a:moveTo>
                  <a:pt x="0" y="125835"/>
                </a:moveTo>
                <a:cubicBezTo>
                  <a:pt x="140166" y="167780"/>
                  <a:pt x="280332" y="209725"/>
                  <a:pt x="369115" y="188753"/>
                </a:cubicBezTo>
                <a:cubicBezTo>
                  <a:pt x="457898" y="167781"/>
                  <a:pt x="504738" y="34255"/>
                  <a:pt x="532701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 85">
            <a:extLst>
              <a:ext uri="{FF2B5EF4-FFF2-40B4-BE49-F238E27FC236}">
                <a16:creationId xmlns:a16="http://schemas.microsoft.com/office/drawing/2014/main" id="{FB6EA91A-87EA-F52A-4341-9C3A707B7A8C}"/>
              </a:ext>
            </a:extLst>
          </p:cNvPr>
          <p:cNvSpPr/>
          <p:nvPr/>
        </p:nvSpPr>
        <p:spPr>
          <a:xfrm>
            <a:off x="3550088" y="2753947"/>
            <a:ext cx="135219" cy="515023"/>
          </a:xfrm>
          <a:custGeom>
            <a:avLst/>
            <a:gdLst>
              <a:gd name="connsiteX0" fmla="*/ 0 w 92506"/>
              <a:gd name="connsiteY0" fmla="*/ 0 h 352337"/>
              <a:gd name="connsiteX1" fmla="*/ 92279 w 92506"/>
              <a:gd name="connsiteY1" fmla="*/ 218113 h 352337"/>
              <a:gd name="connsiteX2" fmla="*/ 20973 w 92506"/>
              <a:gd name="connsiteY2" fmla="*/ 352337 h 352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506" h="352337">
                <a:moveTo>
                  <a:pt x="0" y="0"/>
                </a:moveTo>
                <a:cubicBezTo>
                  <a:pt x="44392" y="79695"/>
                  <a:pt x="88784" y="159390"/>
                  <a:pt x="92279" y="218113"/>
                </a:cubicBezTo>
                <a:cubicBezTo>
                  <a:pt x="95774" y="276836"/>
                  <a:pt x="58373" y="314586"/>
                  <a:pt x="20973" y="35233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86">
            <a:extLst>
              <a:ext uri="{FF2B5EF4-FFF2-40B4-BE49-F238E27FC236}">
                <a16:creationId xmlns:a16="http://schemas.microsoft.com/office/drawing/2014/main" id="{3115F0E9-C7BF-4395-554E-DC8025D59605}"/>
              </a:ext>
            </a:extLst>
          </p:cNvPr>
          <p:cNvSpPr/>
          <p:nvPr/>
        </p:nvSpPr>
        <p:spPr>
          <a:xfrm rot="3402983">
            <a:off x="3861259" y="3476431"/>
            <a:ext cx="247464" cy="853672"/>
          </a:xfrm>
          <a:custGeom>
            <a:avLst/>
            <a:gdLst>
              <a:gd name="connsiteX0" fmla="*/ 0 w 92506"/>
              <a:gd name="connsiteY0" fmla="*/ 0 h 352337"/>
              <a:gd name="connsiteX1" fmla="*/ 92279 w 92506"/>
              <a:gd name="connsiteY1" fmla="*/ 218113 h 352337"/>
              <a:gd name="connsiteX2" fmla="*/ 20973 w 92506"/>
              <a:gd name="connsiteY2" fmla="*/ 352337 h 352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506" h="352337">
                <a:moveTo>
                  <a:pt x="0" y="0"/>
                </a:moveTo>
                <a:cubicBezTo>
                  <a:pt x="44392" y="79695"/>
                  <a:pt x="88784" y="159390"/>
                  <a:pt x="92279" y="218113"/>
                </a:cubicBezTo>
                <a:cubicBezTo>
                  <a:pt x="95774" y="276836"/>
                  <a:pt x="58373" y="314586"/>
                  <a:pt x="20973" y="35233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87">
            <a:extLst>
              <a:ext uri="{FF2B5EF4-FFF2-40B4-BE49-F238E27FC236}">
                <a16:creationId xmlns:a16="http://schemas.microsoft.com/office/drawing/2014/main" id="{B265F7DB-97F7-C375-8F5C-44BFF7301F4C}"/>
              </a:ext>
            </a:extLst>
          </p:cNvPr>
          <p:cNvSpPr/>
          <p:nvPr/>
        </p:nvSpPr>
        <p:spPr>
          <a:xfrm>
            <a:off x="3537826" y="3066640"/>
            <a:ext cx="453712" cy="919685"/>
          </a:xfrm>
          <a:custGeom>
            <a:avLst/>
            <a:gdLst>
              <a:gd name="connsiteX0" fmla="*/ 0 w 310393"/>
              <a:gd name="connsiteY0" fmla="*/ 629174 h 629174"/>
              <a:gd name="connsiteX1" fmla="*/ 264254 w 310393"/>
              <a:gd name="connsiteY1" fmla="*/ 520117 h 629174"/>
              <a:gd name="connsiteX2" fmla="*/ 310393 w 310393"/>
              <a:gd name="connsiteY2" fmla="*/ 0 h 62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393" h="629174">
                <a:moveTo>
                  <a:pt x="0" y="629174"/>
                </a:moveTo>
                <a:cubicBezTo>
                  <a:pt x="106261" y="627076"/>
                  <a:pt x="212522" y="624979"/>
                  <a:pt x="264254" y="520117"/>
                </a:cubicBezTo>
                <a:cubicBezTo>
                  <a:pt x="315986" y="415255"/>
                  <a:pt x="295013" y="100668"/>
                  <a:pt x="310393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Freeform 88">
            <a:extLst>
              <a:ext uri="{FF2B5EF4-FFF2-40B4-BE49-F238E27FC236}">
                <a16:creationId xmlns:a16="http://schemas.microsoft.com/office/drawing/2014/main" id="{3128077D-5C8A-4FDB-8634-4152BC6B4414}"/>
              </a:ext>
            </a:extLst>
          </p:cNvPr>
          <p:cNvSpPr/>
          <p:nvPr/>
        </p:nvSpPr>
        <p:spPr>
          <a:xfrm>
            <a:off x="3316775" y="3397727"/>
            <a:ext cx="257838" cy="637648"/>
          </a:xfrm>
          <a:custGeom>
            <a:avLst/>
            <a:gdLst>
              <a:gd name="connsiteX0" fmla="*/ 147031 w 176392"/>
              <a:gd name="connsiteY0" fmla="*/ 436227 h 436227"/>
              <a:gd name="connsiteX1" fmla="*/ 224 w 176392"/>
              <a:gd name="connsiteY1" fmla="*/ 272642 h 436227"/>
              <a:gd name="connsiteX2" fmla="*/ 176392 w 176392"/>
              <a:gd name="connsiteY2" fmla="*/ 0 h 436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392" h="436227">
                <a:moveTo>
                  <a:pt x="147031" y="436227"/>
                </a:moveTo>
                <a:cubicBezTo>
                  <a:pt x="71180" y="390787"/>
                  <a:pt x="-4670" y="345347"/>
                  <a:pt x="224" y="272642"/>
                </a:cubicBezTo>
                <a:cubicBezTo>
                  <a:pt x="5118" y="199937"/>
                  <a:pt x="90755" y="99968"/>
                  <a:pt x="176392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>
            <a:extLst>
              <a:ext uri="{FF2B5EF4-FFF2-40B4-BE49-F238E27FC236}">
                <a16:creationId xmlns:a16="http://schemas.microsoft.com/office/drawing/2014/main" id="{A60E1BA4-3000-C452-8F46-75DF091666E0}"/>
              </a:ext>
            </a:extLst>
          </p:cNvPr>
          <p:cNvSpPr/>
          <p:nvPr/>
        </p:nvSpPr>
        <p:spPr>
          <a:xfrm>
            <a:off x="3629795" y="2683854"/>
            <a:ext cx="324955" cy="272423"/>
          </a:xfrm>
          <a:custGeom>
            <a:avLst/>
            <a:gdLst>
              <a:gd name="connsiteX0" fmla="*/ 0 w 222308"/>
              <a:gd name="connsiteY0" fmla="*/ 60535 h 186370"/>
              <a:gd name="connsiteX1" fmla="*/ 180363 w 222308"/>
              <a:gd name="connsiteY1" fmla="*/ 6007 h 186370"/>
              <a:gd name="connsiteX2" fmla="*/ 222308 w 222308"/>
              <a:gd name="connsiteY2" fmla="*/ 186370 h 18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308" h="186370">
                <a:moveTo>
                  <a:pt x="0" y="60535"/>
                </a:moveTo>
                <a:cubicBezTo>
                  <a:pt x="71656" y="22784"/>
                  <a:pt x="143312" y="-14966"/>
                  <a:pt x="180363" y="6007"/>
                </a:cubicBezTo>
                <a:cubicBezTo>
                  <a:pt x="217414" y="26980"/>
                  <a:pt x="219861" y="106675"/>
                  <a:pt x="222308" y="18637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>
            <a:extLst>
              <a:ext uri="{FF2B5EF4-FFF2-40B4-BE49-F238E27FC236}">
                <a16:creationId xmlns:a16="http://schemas.microsoft.com/office/drawing/2014/main" id="{C6917A69-5CCC-B27C-E417-EC25D628CBC5}"/>
              </a:ext>
            </a:extLst>
          </p:cNvPr>
          <p:cNvSpPr/>
          <p:nvPr/>
        </p:nvSpPr>
        <p:spPr>
          <a:xfrm>
            <a:off x="1750637" y="5040836"/>
            <a:ext cx="410793" cy="486094"/>
          </a:xfrm>
          <a:custGeom>
            <a:avLst/>
            <a:gdLst>
              <a:gd name="connsiteX0" fmla="*/ 281031 w 281031"/>
              <a:gd name="connsiteY0" fmla="*/ 17959 h 332546"/>
              <a:gd name="connsiteX1" fmla="*/ 62917 w 281031"/>
              <a:gd name="connsiteY1" fmla="*/ 34737 h 332546"/>
              <a:gd name="connsiteX2" fmla="*/ 0 w 281031"/>
              <a:gd name="connsiteY2" fmla="*/ 332546 h 332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031" h="332546">
                <a:moveTo>
                  <a:pt x="281031" y="17959"/>
                </a:moveTo>
                <a:cubicBezTo>
                  <a:pt x="195393" y="132"/>
                  <a:pt x="109755" y="-17694"/>
                  <a:pt x="62917" y="34737"/>
                </a:cubicBezTo>
                <a:cubicBezTo>
                  <a:pt x="16079" y="87168"/>
                  <a:pt x="4893" y="280115"/>
                  <a:pt x="0" y="332546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Freeform 91">
            <a:extLst>
              <a:ext uri="{FF2B5EF4-FFF2-40B4-BE49-F238E27FC236}">
                <a16:creationId xmlns:a16="http://schemas.microsoft.com/office/drawing/2014/main" id="{D9405F19-702E-DF34-BC88-E8CD2882A4FF}"/>
              </a:ext>
            </a:extLst>
          </p:cNvPr>
          <p:cNvSpPr/>
          <p:nvPr/>
        </p:nvSpPr>
        <p:spPr>
          <a:xfrm rot="20200478">
            <a:off x="1838592" y="5479552"/>
            <a:ext cx="778667" cy="284060"/>
          </a:xfrm>
          <a:custGeom>
            <a:avLst/>
            <a:gdLst>
              <a:gd name="connsiteX0" fmla="*/ 0 w 532701"/>
              <a:gd name="connsiteY0" fmla="*/ 125835 h 194331"/>
              <a:gd name="connsiteX1" fmla="*/ 369115 w 532701"/>
              <a:gd name="connsiteY1" fmla="*/ 188753 h 194331"/>
              <a:gd name="connsiteX2" fmla="*/ 532701 w 532701"/>
              <a:gd name="connsiteY2" fmla="*/ 0 h 194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701" h="194331">
                <a:moveTo>
                  <a:pt x="0" y="125835"/>
                </a:moveTo>
                <a:cubicBezTo>
                  <a:pt x="140166" y="167780"/>
                  <a:pt x="280332" y="209725"/>
                  <a:pt x="369115" y="188753"/>
                </a:cubicBezTo>
                <a:cubicBezTo>
                  <a:pt x="457898" y="167781"/>
                  <a:pt x="504738" y="34255"/>
                  <a:pt x="532701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Freeform 92">
            <a:extLst>
              <a:ext uri="{FF2B5EF4-FFF2-40B4-BE49-F238E27FC236}">
                <a16:creationId xmlns:a16="http://schemas.microsoft.com/office/drawing/2014/main" id="{EA1ABBFA-4403-3ECF-9F52-05B7CFB80AB3}"/>
              </a:ext>
            </a:extLst>
          </p:cNvPr>
          <p:cNvSpPr/>
          <p:nvPr/>
        </p:nvSpPr>
        <p:spPr>
          <a:xfrm rot="1703813">
            <a:off x="1962334" y="5521599"/>
            <a:ext cx="135219" cy="515023"/>
          </a:xfrm>
          <a:custGeom>
            <a:avLst/>
            <a:gdLst>
              <a:gd name="connsiteX0" fmla="*/ 0 w 92506"/>
              <a:gd name="connsiteY0" fmla="*/ 0 h 352337"/>
              <a:gd name="connsiteX1" fmla="*/ 92279 w 92506"/>
              <a:gd name="connsiteY1" fmla="*/ 218113 h 352337"/>
              <a:gd name="connsiteX2" fmla="*/ 20973 w 92506"/>
              <a:gd name="connsiteY2" fmla="*/ 352337 h 352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506" h="352337">
                <a:moveTo>
                  <a:pt x="0" y="0"/>
                </a:moveTo>
                <a:cubicBezTo>
                  <a:pt x="44392" y="79695"/>
                  <a:pt x="88784" y="159390"/>
                  <a:pt x="92279" y="218113"/>
                </a:cubicBezTo>
                <a:cubicBezTo>
                  <a:pt x="95774" y="276836"/>
                  <a:pt x="58373" y="314586"/>
                  <a:pt x="20973" y="35233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Freeform 93">
            <a:extLst>
              <a:ext uri="{FF2B5EF4-FFF2-40B4-BE49-F238E27FC236}">
                <a16:creationId xmlns:a16="http://schemas.microsoft.com/office/drawing/2014/main" id="{B8E1413A-D2B8-692C-907C-2101659C3EC6}"/>
              </a:ext>
            </a:extLst>
          </p:cNvPr>
          <p:cNvSpPr/>
          <p:nvPr/>
        </p:nvSpPr>
        <p:spPr>
          <a:xfrm rot="6927738">
            <a:off x="1747482" y="5475110"/>
            <a:ext cx="398530" cy="166724"/>
          </a:xfrm>
          <a:custGeom>
            <a:avLst/>
            <a:gdLst>
              <a:gd name="connsiteX0" fmla="*/ 0 w 272642"/>
              <a:gd name="connsiteY0" fmla="*/ 0 h 114059"/>
              <a:gd name="connsiteX1" fmla="*/ 113252 w 272642"/>
              <a:gd name="connsiteY1" fmla="*/ 113251 h 114059"/>
              <a:gd name="connsiteX2" fmla="*/ 272642 w 272642"/>
              <a:gd name="connsiteY2" fmla="*/ 50334 h 114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2642" h="114059">
                <a:moveTo>
                  <a:pt x="0" y="0"/>
                </a:moveTo>
                <a:cubicBezTo>
                  <a:pt x="33906" y="52431"/>
                  <a:pt x="67812" y="104862"/>
                  <a:pt x="113252" y="113251"/>
                </a:cubicBezTo>
                <a:cubicBezTo>
                  <a:pt x="158692" y="121640"/>
                  <a:pt x="243980" y="62218"/>
                  <a:pt x="272642" y="50334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Freeform 94">
            <a:extLst>
              <a:ext uri="{FF2B5EF4-FFF2-40B4-BE49-F238E27FC236}">
                <a16:creationId xmlns:a16="http://schemas.microsoft.com/office/drawing/2014/main" id="{EE61E0A3-5D91-1518-2D69-8F70E5BE0D9F}"/>
              </a:ext>
            </a:extLst>
          </p:cNvPr>
          <p:cNvSpPr/>
          <p:nvPr/>
        </p:nvSpPr>
        <p:spPr>
          <a:xfrm rot="1352581">
            <a:off x="2198226" y="5059229"/>
            <a:ext cx="324955" cy="272423"/>
          </a:xfrm>
          <a:custGeom>
            <a:avLst/>
            <a:gdLst>
              <a:gd name="connsiteX0" fmla="*/ 0 w 222308"/>
              <a:gd name="connsiteY0" fmla="*/ 60535 h 186370"/>
              <a:gd name="connsiteX1" fmla="*/ 180363 w 222308"/>
              <a:gd name="connsiteY1" fmla="*/ 6007 h 186370"/>
              <a:gd name="connsiteX2" fmla="*/ 222308 w 222308"/>
              <a:gd name="connsiteY2" fmla="*/ 186370 h 18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308" h="186370">
                <a:moveTo>
                  <a:pt x="0" y="60535"/>
                </a:moveTo>
                <a:cubicBezTo>
                  <a:pt x="71656" y="22784"/>
                  <a:pt x="143312" y="-14966"/>
                  <a:pt x="180363" y="6007"/>
                </a:cubicBezTo>
                <a:cubicBezTo>
                  <a:pt x="217414" y="26980"/>
                  <a:pt x="219861" y="106675"/>
                  <a:pt x="222308" y="18637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id="{BBBFB748-2DCF-6E59-0003-13E3FD66D894}"/>
              </a:ext>
            </a:extLst>
          </p:cNvPr>
          <p:cNvSpPr/>
          <p:nvPr/>
        </p:nvSpPr>
        <p:spPr>
          <a:xfrm rot="16006370">
            <a:off x="1694464" y="5738314"/>
            <a:ext cx="324955" cy="272423"/>
          </a:xfrm>
          <a:custGeom>
            <a:avLst/>
            <a:gdLst>
              <a:gd name="connsiteX0" fmla="*/ 0 w 222308"/>
              <a:gd name="connsiteY0" fmla="*/ 60535 h 186370"/>
              <a:gd name="connsiteX1" fmla="*/ 180363 w 222308"/>
              <a:gd name="connsiteY1" fmla="*/ 6007 h 186370"/>
              <a:gd name="connsiteX2" fmla="*/ 222308 w 222308"/>
              <a:gd name="connsiteY2" fmla="*/ 186370 h 18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308" h="186370">
                <a:moveTo>
                  <a:pt x="0" y="60535"/>
                </a:moveTo>
                <a:cubicBezTo>
                  <a:pt x="71656" y="22784"/>
                  <a:pt x="143312" y="-14966"/>
                  <a:pt x="180363" y="6007"/>
                </a:cubicBezTo>
                <a:cubicBezTo>
                  <a:pt x="217414" y="26980"/>
                  <a:pt x="219861" y="106675"/>
                  <a:pt x="222308" y="18637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 96">
            <a:extLst>
              <a:ext uri="{FF2B5EF4-FFF2-40B4-BE49-F238E27FC236}">
                <a16:creationId xmlns:a16="http://schemas.microsoft.com/office/drawing/2014/main" id="{C1E4FEC4-765F-1D35-CD7C-A53A46C8F033}"/>
              </a:ext>
            </a:extLst>
          </p:cNvPr>
          <p:cNvSpPr/>
          <p:nvPr/>
        </p:nvSpPr>
        <p:spPr>
          <a:xfrm>
            <a:off x="2091203" y="3360940"/>
            <a:ext cx="1440492" cy="2115277"/>
          </a:xfrm>
          <a:custGeom>
            <a:avLst/>
            <a:gdLst>
              <a:gd name="connsiteX0" fmla="*/ 8150 w 985468"/>
              <a:gd name="connsiteY0" fmla="*/ 1447101 h 1447101"/>
              <a:gd name="connsiteX1" fmla="*/ 142374 w 985468"/>
              <a:gd name="connsiteY1" fmla="*/ 432033 h 1447101"/>
              <a:gd name="connsiteX2" fmla="*/ 985468 w 985468"/>
              <a:gd name="connsiteY2" fmla="*/ 0 h 1447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5468" h="1447101">
                <a:moveTo>
                  <a:pt x="8150" y="1447101"/>
                </a:moveTo>
                <a:cubicBezTo>
                  <a:pt x="-6181" y="1060158"/>
                  <a:pt x="-20512" y="673216"/>
                  <a:pt x="142374" y="432033"/>
                </a:cubicBezTo>
                <a:cubicBezTo>
                  <a:pt x="305260" y="190850"/>
                  <a:pt x="645364" y="95425"/>
                  <a:pt x="985468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3024E837-601F-3F45-9AA2-DC0DD5346207}"/>
              </a:ext>
            </a:extLst>
          </p:cNvPr>
          <p:cNvGrpSpPr>
            <a:grpSpLocks noChangeAspect="1"/>
          </p:cNvGrpSpPr>
          <p:nvPr/>
        </p:nvGrpSpPr>
        <p:grpSpPr>
          <a:xfrm>
            <a:off x="6854034" y="2874326"/>
            <a:ext cx="2692859" cy="3411460"/>
            <a:chOff x="6996831" y="2972440"/>
            <a:chExt cx="1921949" cy="2434829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FF817B8-2A8D-6FDF-9EF0-8EBA5F887812}"/>
                </a:ext>
              </a:extLst>
            </p:cNvPr>
            <p:cNvGrpSpPr/>
            <p:nvPr/>
          </p:nvGrpSpPr>
          <p:grpSpPr>
            <a:xfrm>
              <a:off x="7942897" y="2972440"/>
              <a:ext cx="975883" cy="1049834"/>
              <a:chOff x="9372600" y="718406"/>
              <a:chExt cx="975883" cy="1049834"/>
            </a:xfrm>
          </p:grpSpPr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B02CF5AA-49EC-F361-BCA6-DEA9D6E42988}"/>
                  </a:ext>
                </a:extLst>
              </p:cNvPr>
              <p:cNvSpPr/>
              <p:nvPr/>
            </p:nvSpPr>
            <p:spPr>
              <a:xfrm>
                <a:off x="9652000" y="718406"/>
                <a:ext cx="228600" cy="22860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CA9BD973-35CB-6969-6219-EA47F5756F89}"/>
                  </a:ext>
                </a:extLst>
              </p:cNvPr>
              <p:cNvSpPr/>
              <p:nvPr/>
            </p:nvSpPr>
            <p:spPr>
              <a:xfrm>
                <a:off x="9372600" y="1068184"/>
                <a:ext cx="228600" cy="22860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BDF5FCF5-AE7E-C8B5-B05C-E3DC4E2AC573}"/>
                  </a:ext>
                </a:extLst>
              </p:cNvPr>
              <p:cNvSpPr/>
              <p:nvPr/>
            </p:nvSpPr>
            <p:spPr>
              <a:xfrm>
                <a:off x="10119883" y="1254594"/>
                <a:ext cx="228600" cy="22860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41454422-50E0-2C60-02EC-106DA6B5168F}"/>
                  </a:ext>
                </a:extLst>
              </p:cNvPr>
              <p:cNvSpPr/>
              <p:nvPr/>
            </p:nvSpPr>
            <p:spPr>
              <a:xfrm>
                <a:off x="9639300" y="1539640"/>
                <a:ext cx="228600" cy="22860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CB491818-28B7-A3E8-9228-771259E4553D}"/>
                  </a:ext>
                </a:extLst>
              </p:cNvPr>
              <p:cNvSpPr/>
              <p:nvPr/>
            </p:nvSpPr>
            <p:spPr>
              <a:xfrm>
                <a:off x="9639300" y="1099406"/>
                <a:ext cx="228600" cy="22860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D0613843-08E5-4ECE-703D-9EB4FA064389}"/>
                  </a:ext>
                </a:extLst>
              </p:cNvPr>
              <p:cNvSpPr/>
              <p:nvPr/>
            </p:nvSpPr>
            <p:spPr>
              <a:xfrm>
                <a:off x="9906000" y="891546"/>
                <a:ext cx="228600" cy="22860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56D86657-C807-F968-0C2B-10ED617F10F8}"/>
                </a:ext>
              </a:extLst>
            </p:cNvPr>
            <p:cNvGrpSpPr/>
            <p:nvPr/>
          </p:nvGrpSpPr>
          <p:grpSpPr>
            <a:xfrm>
              <a:off x="6996831" y="4575057"/>
              <a:ext cx="723900" cy="832212"/>
              <a:chOff x="8324934" y="2400172"/>
              <a:chExt cx="723900" cy="832212"/>
            </a:xfrm>
          </p:grpSpPr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50E89A72-5B17-A367-AEF9-42C18E4ED4D3}"/>
                  </a:ext>
                </a:extLst>
              </p:cNvPr>
              <p:cNvSpPr/>
              <p:nvPr/>
            </p:nvSpPr>
            <p:spPr>
              <a:xfrm>
                <a:off x="8566234" y="2400172"/>
                <a:ext cx="228600" cy="2286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E0E7A97E-3328-D00F-08E8-39D843EC575A}"/>
                  </a:ext>
                </a:extLst>
              </p:cNvPr>
              <p:cNvSpPr/>
              <p:nvPr/>
            </p:nvSpPr>
            <p:spPr>
              <a:xfrm>
                <a:off x="8324934" y="2600307"/>
                <a:ext cx="228600" cy="2286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D0E6DDA5-F231-8D24-CA08-7DF831B39F0C}"/>
                  </a:ext>
                </a:extLst>
              </p:cNvPr>
              <p:cNvSpPr/>
              <p:nvPr/>
            </p:nvSpPr>
            <p:spPr>
              <a:xfrm>
                <a:off x="8451934" y="2806629"/>
                <a:ext cx="228600" cy="2286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8707E051-37CD-8C75-ACF5-B859C2D895E3}"/>
                  </a:ext>
                </a:extLst>
              </p:cNvPr>
              <p:cNvSpPr/>
              <p:nvPr/>
            </p:nvSpPr>
            <p:spPr>
              <a:xfrm>
                <a:off x="8361017" y="3003784"/>
                <a:ext cx="228600" cy="2286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91385E8A-AEB8-5318-2C5D-A5C5737496B0}"/>
                  </a:ext>
                </a:extLst>
              </p:cNvPr>
              <p:cNvSpPr/>
              <p:nvPr/>
            </p:nvSpPr>
            <p:spPr>
              <a:xfrm>
                <a:off x="8540834" y="2642782"/>
                <a:ext cx="228600" cy="2286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FEE8B443-97F6-816D-1259-31EDDB4038ED}"/>
                  </a:ext>
                </a:extLst>
              </p:cNvPr>
              <p:cNvSpPr/>
              <p:nvPr/>
            </p:nvSpPr>
            <p:spPr>
              <a:xfrm>
                <a:off x="8820234" y="2573312"/>
                <a:ext cx="228600" cy="2286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60A6210F-6995-5289-BD3D-7FBD64C457B6}"/>
                </a:ext>
              </a:extLst>
            </p:cNvPr>
            <p:cNvSpPr/>
            <p:nvPr/>
          </p:nvSpPr>
          <p:spPr>
            <a:xfrm>
              <a:off x="8066441" y="3419759"/>
              <a:ext cx="272642" cy="114059"/>
            </a:xfrm>
            <a:custGeom>
              <a:avLst/>
              <a:gdLst>
                <a:gd name="connsiteX0" fmla="*/ 0 w 272642"/>
                <a:gd name="connsiteY0" fmla="*/ 0 h 114059"/>
                <a:gd name="connsiteX1" fmla="*/ 113252 w 272642"/>
                <a:gd name="connsiteY1" fmla="*/ 113251 h 114059"/>
                <a:gd name="connsiteX2" fmla="*/ 272642 w 272642"/>
                <a:gd name="connsiteY2" fmla="*/ 50334 h 11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642" h="114059">
                  <a:moveTo>
                    <a:pt x="0" y="0"/>
                  </a:moveTo>
                  <a:cubicBezTo>
                    <a:pt x="33906" y="52431"/>
                    <a:pt x="67812" y="104862"/>
                    <a:pt x="113252" y="113251"/>
                  </a:cubicBezTo>
                  <a:cubicBezTo>
                    <a:pt x="158692" y="121640"/>
                    <a:pt x="243980" y="62218"/>
                    <a:pt x="272642" y="50334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CF8D16E1-5118-6360-D53F-D4B5EF73ADB2}"/>
                </a:ext>
              </a:extLst>
            </p:cNvPr>
            <p:cNvSpPr/>
            <p:nvPr/>
          </p:nvSpPr>
          <p:spPr>
            <a:xfrm>
              <a:off x="8070636" y="3272951"/>
              <a:ext cx="532701" cy="194331"/>
            </a:xfrm>
            <a:custGeom>
              <a:avLst/>
              <a:gdLst>
                <a:gd name="connsiteX0" fmla="*/ 0 w 532701"/>
                <a:gd name="connsiteY0" fmla="*/ 125835 h 194331"/>
                <a:gd name="connsiteX1" fmla="*/ 369115 w 532701"/>
                <a:gd name="connsiteY1" fmla="*/ 188753 h 194331"/>
                <a:gd name="connsiteX2" fmla="*/ 532701 w 532701"/>
                <a:gd name="connsiteY2" fmla="*/ 0 h 19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2701" h="194331">
                  <a:moveTo>
                    <a:pt x="0" y="125835"/>
                  </a:moveTo>
                  <a:cubicBezTo>
                    <a:pt x="140166" y="167780"/>
                    <a:pt x="280332" y="209725"/>
                    <a:pt x="369115" y="188753"/>
                  </a:cubicBezTo>
                  <a:cubicBezTo>
                    <a:pt x="457898" y="167781"/>
                    <a:pt x="504738" y="34255"/>
                    <a:pt x="532701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BDF702D5-0D92-90F2-8242-726B9EA70813}"/>
                </a:ext>
              </a:extLst>
            </p:cNvPr>
            <p:cNvSpPr/>
            <p:nvPr/>
          </p:nvSpPr>
          <p:spPr>
            <a:xfrm rot="1703813">
              <a:off x="7236092" y="4956630"/>
              <a:ext cx="92506" cy="352337"/>
            </a:xfrm>
            <a:custGeom>
              <a:avLst/>
              <a:gdLst>
                <a:gd name="connsiteX0" fmla="*/ 0 w 92506"/>
                <a:gd name="connsiteY0" fmla="*/ 0 h 352337"/>
                <a:gd name="connsiteX1" fmla="*/ 92279 w 92506"/>
                <a:gd name="connsiteY1" fmla="*/ 218113 h 352337"/>
                <a:gd name="connsiteX2" fmla="*/ 20973 w 92506"/>
                <a:gd name="connsiteY2" fmla="*/ 352337 h 35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506" h="352337">
                  <a:moveTo>
                    <a:pt x="0" y="0"/>
                  </a:moveTo>
                  <a:cubicBezTo>
                    <a:pt x="44392" y="79695"/>
                    <a:pt x="88784" y="159390"/>
                    <a:pt x="92279" y="218113"/>
                  </a:cubicBezTo>
                  <a:cubicBezTo>
                    <a:pt x="95774" y="276836"/>
                    <a:pt x="58373" y="314586"/>
                    <a:pt x="20973" y="352337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F5281CE8-C4C4-D98B-F683-B865B0E407A5}"/>
                </a:ext>
              </a:extLst>
            </p:cNvPr>
            <p:cNvSpPr/>
            <p:nvPr/>
          </p:nvSpPr>
          <p:spPr>
            <a:xfrm rot="6927738">
              <a:off x="7089108" y="4924826"/>
              <a:ext cx="272642" cy="114059"/>
            </a:xfrm>
            <a:custGeom>
              <a:avLst/>
              <a:gdLst>
                <a:gd name="connsiteX0" fmla="*/ 0 w 272642"/>
                <a:gd name="connsiteY0" fmla="*/ 0 h 114059"/>
                <a:gd name="connsiteX1" fmla="*/ 113252 w 272642"/>
                <a:gd name="connsiteY1" fmla="*/ 113251 h 114059"/>
                <a:gd name="connsiteX2" fmla="*/ 272642 w 272642"/>
                <a:gd name="connsiteY2" fmla="*/ 50334 h 11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642" h="114059">
                  <a:moveTo>
                    <a:pt x="0" y="0"/>
                  </a:moveTo>
                  <a:cubicBezTo>
                    <a:pt x="33906" y="52431"/>
                    <a:pt x="67812" y="104862"/>
                    <a:pt x="113252" y="113251"/>
                  </a:cubicBezTo>
                  <a:cubicBezTo>
                    <a:pt x="158692" y="121640"/>
                    <a:pt x="243980" y="62218"/>
                    <a:pt x="272642" y="50334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71593836-5E95-4260-4D64-697E1CF2C31E}"/>
                </a:ext>
              </a:extLst>
            </p:cNvPr>
            <p:cNvSpPr/>
            <p:nvPr/>
          </p:nvSpPr>
          <p:spPr>
            <a:xfrm rot="16006370">
              <a:off x="7052837" y="5104889"/>
              <a:ext cx="222308" cy="186370"/>
            </a:xfrm>
            <a:custGeom>
              <a:avLst/>
              <a:gdLst>
                <a:gd name="connsiteX0" fmla="*/ 0 w 222308"/>
                <a:gd name="connsiteY0" fmla="*/ 60535 h 186370"/>
                <a:gd name="connsiteX1" fmla="*/ 180363 w 222308"/>
                <a:gd name="connsiteY1" fmla="*/ 6007 h 186370"/>
                <a:gd name="connsiteX2" fmla="*/ 222308 w 222308"/>
                <a:gd name="connsiteY2" fmla="*/ 186370 h 18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308" h="186370">
                  <a:moveTo>
                    <a:pt x="0" y="60535"/>
                  </a:moveTo>
                  <a:cubicBezTo>
                    <a:pt x="71656" y="22784"/>
                    <a:pt x="143312" y="-14966"/>
                    <a:pt x="180363" y="6007"/>
                  </a:cubicBezTo>
                  <a:cubicBezTo>
                    <a:pt x="217414" y="26980"/>
                    <a:pt x="219861" y="106675"/>
                    <a:pt x="222308" y="18637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2B62D937-8E76-A8FB-57CE-8525D85A1ACF}"/>
                </a:ext>
              </a:extLst>
            </p:cNvPr>
            <p:cNvSpPr/>
            <p:nvPr/>
          </p:nvSpPr>
          <p:spPr>
            <a:xfrm>
              <a:off x="7324254" y="3478482"/>
              <a:ext cx="985468" cy="1447101"/>
            </a:xfrm>
            <a:custGeom>
              <a:avLst/>
              <a:gdLst>
                <a:gd name="connsiteX0" fmla="*/ 8150 w 985468"/>
                <a:gd name="connsiteY0" fmla="*/ 1447101 h 1447101"/>
                <a:gd name="connsiteX1" fmla="*/ 142374 w 985468"/>
                <a:gd name="connsiteY1" fmla="*/ 432033 h 1447101"/>
                <a:gd name="connsiteX2" fmla="*/ 985468 w 985468"/>
                <a:gd name="connsiteY2" fmla="*/ 0 h 144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5468" h="1447101">
                  <a:moveTo>
                    <a:pt x="8150" y="1447101"/>
                  </a:moveTo>
                  <a:cubicBezTo>
                    <a:pt x="-6181" y="1060158"/>
                    <a:pt x="-20512" y="673216"/>
                    <a:pt x="142374" y="432033"/>
                  </a:cubicBezTo>
                  <a:cubicBezTo>
                    <a:pt x="305260" y="190850"/>
                    <a:pt x="645364" y="95425"/>
                    <a:pt x="985468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4AA99203-2E7F-BE36-DE3F-8DA8E9D93724}"/>
                </a:ext>
              </a:extLst>
            </p:cNvPr>
            <p:cNvSpPr/>
            <p:nvPr/>
          </p:nvSpPr>
          <p:spPr>
            <a:xfrm>
              <a:off x="7613928" y="3930827"/>
              <a:ext cx="739134" cy="939901"/>
            </a:xfrm>
            <a:custGeom>
              <a:avLst/>
              <a:gdLst>
                <a:gd name="connsiteX0" fmla="*/ 0 w 739134"/>
                <a:gd name="connsiteY0" fmla="*/ 939901 h 939901"/>
                <a:gd name="connsiteX1" fmla="*/ 652102 w 739134"/>
                <a:gd name="connsiteY1" fmla="*/ 706748 h 939901"/>
                <a:gd name="connsiteX2" fmla="*/ 714034 w 739134"/>
                <a:gd name="connsiteY2" fmla="*/ 0 h 939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9134" h="939901">
                  <a:moveTo>
                    <a:pt x="0" y="939901"/>
                  </a:moveTo>
                  <a:cubicBezTo>
                    <a:pt x="266548" y="901649"/>
                    <a:pt x="533096" y="863398"/>
                    <a:pt x="652102" y="706748"/>
                  </a:cubicBezTo>
                  <a:cubicBezTo>
                    <a:pt x="771108" y="550098"/>
                    <a:pt x="742571" y="275049"/>
                    <a:pt x="714034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B81BB89E-B18D-C289-4922-9D6D34848B29}"/>
                </a:ext>
              </a:extLst>
            </p:cNvPr>
            <p:cNvSpPr/>
            <p:nvPr/>
          </p:nvSpPr>
          <p:spPr>
            <a:xfrm>
              <a:off x="7092960" y="3435375"/>
              <a:ext cx="947203" cy="1449925"/>
            </a:xfrm>
            <a:custGeom>
              <a:avLst/>
              <a:gdLst>
                <a:gd name="connsiteX0" fmla="*/ 21873 w 947203"/>
                <a:gd name="connsiteY0" fmla="*/ 1449925 h 1449925"/>
                <a:gd name="connsiteX1" fmla="*/ 120235 w 947203"/>
                <a:gd name="connsiteY1" fmla="*/ 320587 h 1449925"/>
                <a:gd name="connsiteX2" fmla="*/ 947203 w 947203"/>
                <a:gd name="connsiteY2" fmla="*/ 0 h 144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7203" h="1449925">
                  <a:moveTo>
                    <a:pt x="21873" y="1449925"/>
                  </a:moveTo>
                  <a:cubicBezTo>
                    <a:pt x="-6057" y="1006083"/>
                    <a:pt x="-33987" y="562241"/>
                    <a:pt x="120235" y="320587"/>
                  </a:cubicBezTo>
                  <a:cubicBezTo>
                    <a:pt x="274457" y="78933"/>
                    <a:pt x="610830" y="39466"/>
                    <a:pt x="94720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145186D8-EA1B-3736-D33D-59A5EA1B33BD}"/>
                </a:ext>
              </a:extLst>
            </p:cNvPr>
            <p:cNvSpPr/>
            <p:nvPr/>
          </p:nvSpPr>
          <p:spPr>
            <a:xfrm>
              <a:off x="7337058" y="3628456"/>
              <a:ext cx="1482713" cy="1074693"/>
            </a:xfrm>
            <a:custGeom>
              <a:avLst/>
              <a:gdLst>
                <a:gd name="connsiteX0" fmla="*/ 0 w 1482713"/>
                <a:gd name="connsiteY0" fmla="*/ 1074693 h 1074693"/>
                <a:gd name="connsiteX1" fmla="*/ 1030977 w 1482713"/>
                <a:gd name="connsiteY1" fmla="*/ 823324 h 1074693"/>
                <a:gd name="connsiteX2" fmla="*/ 1482713 w 1482713"/>
                <a:gd name="connsiteY2" fmla="*/ 0 h 107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2713" h="1074693">
                  <a:moveTo>
                    <a:pt x="0" y="1074693"/>
                  </a:moveTo>
                  <a:cubicBezTo>
                    <a:pt x="391929" y="1038566"/>
                    <a:pt x="783858" y="1002439"/>
                    <a:pt x="1030977" y="823324"/>
                  </a:cubicBezTo>
                  <a:cubicBezTo>
                    <a:pt x="1278096" y="644209"/>
                    <a:pt x="1380404" y="322104"/>
                    <a:pt x="148271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998917F2-F07B-006E-E984-4179AFFA4138}"/>
                </a:ext>
              </a:extLst>
            </p:cNvPr>
            <p:cNvSpPr/>
            <p:nvPr/>
          </p:nvSpPr>
          <p:spPr>
            <a:xfrm>
              <a:off x="7358916" y="3058655"/>
              <a:ext cx="983618" cy="1640851"/>
            </a:xfrm>
            <a:custGeom>
              <a:avLst/>
              <a:gdLst>
                <a:gd name="connsiteX0" fmla="*/ 0 w 983618"/>
                <a:gd name="connsiteY0" fmla="*/ 1640851 h 1640851"/>
                <a:gd name="connsiteX1" fmla="*/ 189438 w 983618"/>
                <a:gd name="connsiteY1" fmla="*/ 223713 h 1640851"/>
                <a:gd name="connsiteX2" fmla="*/ 983618 w 983618"/>
                <a:gd name="connsiteY2" fmla="*/ 23347 h 1640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618" h="1640851">
                  <a:moveTo>
                    <a:pt x="0" y="1640851"/>
                  </a:moveTo>
                  <a:cubicBezTo>
                    <a:pt x="12751" y="1067074"/>
                    <a:pt x="25502" y="493297"/>
                    <a:pt x="189438" y="223713"/>
                  </a:cubicBezTo>
                  <a:cubicBezTo>
                    <a:pt x="353374" y="-45871"/>
                    <a:pt x="668496" y="-11262"/>
                    <a:pt x="983618" y="23347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0E8D2662-7D40-5393-13C4-B18602B50AD1}"/>
                </a:ext>
              </a:extLst>
            </p:cNvPr>
            <p:cNvSpPr/>
            <p:nvPr/>
          </p:nvSpPr>
          <p:spPr>
            <a:xfrm>
              <a:off x="7617571" y="3475449"/>
              <a:ext cx="728606" cy="1384350"/>
            </a:xfrm>
            <a:custGeom>
              <a:avLst/>
              <a:gdLst>
                <a:gd name="connsiteX0" fmla="*/ 0 w 728606"/>
                <a:gd name="connsiteY0" fmla="*/ 1384350 h 1384350"/>
                <a:gd name="connsiteX1" fmla="*/ 204010 w 728606"/>
                <a:gd name="connsiteY1" fmla="*/ 524596 h 1384350"/>
                <a:gd name="connsiteX2" fmla="*/ 728606 w 728606"/>
                <a:gd name="connsiteY2" fmla="*/ 0 h 138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8606" h="1384350">
                  <a:moveTo>
                    <a:pt x="0" y="1384350"/>
                  </a:moveTo>
                  <a:cubicBezTo>
                    <a:pt x="41288" y="1069835"/>
                    <a:pt x="82576" y="755321"/>
                    <a:pt x="204010" y="524596"/>
                  </a:cubicBezTo>
                  <a:cubicBezTo>
                    <a:pt x="325444" y="293871"/>
                    <a:pt x="527025" y="146935"/>
                    <a:pt x="72860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6AB8277-EBE1-4CCB-7F11-728853E5EDC0}"/>
                </a:ext>
              </a:extLst>
            </p:cNvPr>
            <p:cNvSpPr txBox="1"/>
            <p:nvPr/>
          </p:nvSpPr>
          <p:spPr>
            <a:xfrm>
              <a:off x="7795517" y="3853189"/>
              <a:ext cx="3404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/>
                <a:t>?</a:t>
              </a:r>
            </a:p>
          </p:txBody>
        </p:sp>
      </p:grpSp>
      <p:sp>
        <p:nvSpPr>
          <p:cNvPr id="125" name="TextBox 124">
            <a:extLst>
              <a:ext uri="{FF2B5EF4-FFF2-40B4-BE49-F238E27FC236}">
                <a16:creationId xmlns:a16="http://schemas.microsoft.com/office/drawing/2014/main" id="{B5EB35F2-8BBA-D322-45BD-6387B8BC9108}"/>
              </a:ext>
            </a:extLst>
          </p:cNvPr>
          <p:cNvSpPr txBox="1"/>
          <p:nvPr/>
        </p:nvSpPr>
        <p:spPr>
          <a:xfrm>
            <a:off x="1064144" y="3565590"/>
            <a:ext cx="1383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TCR Clones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5C33EFE-F05A-5738-EE6C-505379EC4E68}"/>
              </a:ext>
            </a:extLst>
          </p:cNvPr>
          <p:cNvSpPr txBox="1"/>
          <p:nvPr/>
        </p:nvSpPr>
        <p:spPr>
          <a:xfrm>
            <a:off x="2348088" y="5727444"/>
            <a:ext cx="1383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Treg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3D5848F-CCC0-C600-91F2-244791B3CAE9}"/>
              </a:ext>
            </a:extLst>
          </p:cNvPr>
          <p:cNvSpPr txBox="1"/>
          <p:nvPr/>
        </p:nvSpPr>
        <p:spPr>
          <a:xfrm>
            <a:off x="4322946" y="2890031"/>
            <a:ext cx="1383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00000"/>
                </a:solidFill>
              </a:rPr>
              <a:t>Tconv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C9A0442-AD03-0D39-70A1-6A6635C35275}"/>
              </a:ext>
            </a:extLst>
          </p:cNvPr>
          <p:cNvSpPr txBox="1"/>
          <p:nvPr/>
        </p:nvSpPr>
        <p:spPr>
          <a:xfrm>
            <a:off x="7490327" y="5831676"/>
            <a:ext cx="1383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Treg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B5E3EA2E-B321-3E69-3152-8875A3752024}"/>
              </a:ext>
            </a:extLst>
          </p:cNvPr>
          <p:cNvSpPr txBox="1"/>
          <p:nvPr/>
        </p:nvSpPr>
        <p:spPr>
          <a:xfrm>
            <a:off x="9417479" y="3084304"/>
            <a:ext cx="1383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00000"/>
                </a:solidFill>
              </a:rPr>
              <a:t>Tconv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54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76A63F-AB2E-3967-E004-A5C29697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828" y="221651"/>
            <a:ext cx="11362944" cy="598043"/>
          </a:xfrm>
        </p:spPr>
        <p:txBody>
          <a:bodyPr/>
          <a:lstStyle/>
          <a:p>
            <a:r>
              <a:rPr lang="en-US" dirty="0"/>
              <a:t>Final Experimental workflow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3D1968-ACA3-BE37-8152-AF7969EE85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46" r="5450"/>
          <a:stretch/>
        </p:blipFill>
        <p:spPr>
          <a:xfrm>
            <a:off x="758765" y="655981"/>
            <a:ext cx="8649930" cy="5773893"/>
          </a:xfrm>
          <a:prstGeom prst="rect">
            <a:avLst/>
          </a:prstGeom>
        </p:spPr>
      </p:pic>
      <p:pic>
        <p:nvPicPr>
          <p:cNvPr id="2" name="Picture 1" descr="A diagram of a genetic modification scheme&#10;&#10;Description automatically generated">
            <a:extLst>
              <a:ext uri="{FF2B5EF4-FFF2-40B4-BE49-F238E27FC236}">
                <a16:creationId xmlns:a16="http://schemas.microsoft.com/office/drawing/2014/main" id="{ABE3A8A6-488F-BB30-2BC8-F5F647307B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36" t="60153" r="4787" b="5523"/>
          <a:stretch/>
        </p:blipFill>
        <p:spPr>
          <a:xfrm>
            <a:off x="10032286" y="3429000"/>
            <a:ext cx="1387495" cy="24098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4CC08C-8372-12FB-E93F-1E7CB9626BD8}"/>
              </a:ext>
            </a:extLst>
          </p:cNvPr>
          <p:cNvSpPr txBox="1"/>
          <p:nvPr/>
        </p:nvSpPr>
        <p:spPr>
          <a:xfrm>
            <a:off x="135174" y="6309779"/>
            <a:ext cx="3176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Janice Chen</a:t>
            </a:r>
          </a:p>
        </p:txBody>
      </p:sp>
    </p:spTree>
    <p:extLst>
      <p:ext uri="{BB962C8B-B14F-4D97-AF65-F5344CB8AC3E}">
        <p14:creationId xmlns:p14="http://schemas.microsoft.com/office/powerpoint/2010/main" val="1211936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94BE2-45CC-5E1C-DA68-E16432BF7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Antibodies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3A4511D0-4479-C777-206B-EDD865F0F19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38143499"/>
              </p:ext>
            </p:extLst>
          </p:nvPr>
        </p:nvGraphicFramePr>
        <p:xfrm>
          <a:off x="1088106" y="1527208"/>
          <a:ext cx="5096126" cy="43297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35479">
                  <a:extLst>
                    <a:ext uri="{9D8B030D-6E8A-4147-A177-3AD203B41FA5}">
                      <a16:colId xmlns:a16="http://schemas.microsoft.com/office/drawing/2014/main" val="3416100226"/>
                    </a:ext>
                  </a:extLst>
                </a:gridCol>
                <a:gridCol w="1393439">
                  <a:extLst>
                    <a:ext uri="{9D8B030D-6E8A-4147-A177-3AD203B41FA5}">
                      <a16:colId xmlns:a16="http://schemas.microsoft.com/office/drawing/2014/main" val="3129556592"/>
                    </a:ext>
                  </a:extLst>
                </a:gridCol>
                <a:gridCol w="2067208">
                  <a:extLst>
                    <a:ext uri="{9D8B030D-6E8A-4147-A177-3AD203B41FA5}">
                      <a16:colId xmlns:a16="http://schemas.microsoft.com/office/drawing/2014/main" val="2844429402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Flow Abs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</a:t>
                      </a: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otalSeq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Abs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Hastag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Abs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24149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CD3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Anti-human Hashtag 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3576475"/>
                  </a:ext>
                </a:extLst>
              </a:tr>
              <a:tr h="27592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CD4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Anti-human Hashtag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046956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CD8 (dump)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Anti-human Hashtag 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847701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CD19 (dump)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Anti-human Hashtag 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2592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CD14 (dump)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Anti-human Hashtag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77292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CD56 (dump)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Anti-human Hashtag 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08653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LD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Anti-human Hashtag 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75006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CD154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CD154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Anti-human Hashtag 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12540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CD137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CD137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Anti-human Hashtag 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161149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CD69 (DMSO only)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CD69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000033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72206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CD127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459389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CD45RA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86058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CD45RO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483522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CCR7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5092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 IgG1, </a:t>
                      </a:r>
                      <a:r>
                        <a:rPr lang="el-G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κ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01081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F95107D-3090-997C-C0EB-B4AA7D26BBE9}"/>
              </a:ext>
            </a:extLst>
          </p:cNvPr>
          <p:cNvSpPr txBox="1"/>
          <p:nvPr/>
        </p:nvSpPr>
        <p:spPr>
          <a:xfrm>
            <a:off x="135174" y="6309779"/>
            <a:ext cx="3176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Janice Chen</a:t>
            </a:r>
          </a:p>
        </p:txBody>
      </p:sp>
    </p:spTree>
    <p:extLst>
      <p:ext uri="{BB962C8B-B14F-4D97-AF65-F5344CB8AC3E}">
        <p14:creationId xmlns:p14="http://schemas.microsoft.com/office/powerpoint/2010/main" val="407844127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1380</TotalTime>
  <Words>1545</Words>
  <Application>Microsoft Macintosh PowerPoint</Application>
  <PresentationFormat>Widescreen</PresentationFormat>
  <Paragraphs>425</Paragraphs>
  <Slides>38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Aptos</vt:lpstr>
      <vt:lpstr>Arial</vt:lpstr>
      <vt:lpstr>Calibri</vt:lpstr>
      <vt:lpstr>Courier New</vt:lpstr>
      <vt:lpstr>MADE Outer Sans</vt:lpstr>
      <vt:lpstr>Wingdings</vt:lpstr>
      <vt:lpstr>Title Slides</vt:lpstr>
      <vt:lpstr>Content Slides</vt:lpstr>
      <vt:lpstr>Divider Slides</vt:lpstr>
      <vt:lpstr>PowerPoint Presentation</vt:lpstr>
      <vt:lpstr>Overview</vt:lpstr>
      <vt:lpstr>Acknowledgements</vt:lpstr>
      <vt:lpstr>Islet Tregs are transcriptionally distinct from Tconv cells</vt:lpstr>
      <vt:lpstr>P390: Islet tregs are expanded but share few tcrs with tconv cells</vt:lpstr>
      <vt:lpstr>Overview</vt:lpstr>
      <vt:lpstr>Question</vt:lpstr>
      <vt:lpstr>Final Experimental workflow</vt:lpstr>
      <vt:lpstr>Antibodies</vt:lpstr>
      <vt:lpstr>Overview</vt:lpstr>
      <vt:lpstr>Qc overview – rna-seq</vt:lpstr>
      <vt:lpstr>Qc - rnaseq</vt:lpstr>
      <vt:lpstr>Qc - rnaseq</vt:lpstr>
      <vt:lpstr>Hashtag demultiplexing</vt:lpstr>
      <vt:lpstr>Cells passing qc for each hashtag</vt:lpstr>
      <vt:lpstr>Productive TCR pairs found in 80% of cells</vt:lpstr>
      <vt:lpstr>How scRNAseq processing often happens</vt:lpstr>
      <vt:lpstr>Similar workflow with more reproducibility + investigator agency</vt:lpstr>
      <vt:lpstr>Rnaseq clustering + umap projection optimization</vt:lpstr>
      <vt:lpstr>PowerPoint Presentation</vt:lpstr>
      <vt:lpstr>PowerPoint Presentation</vt:lpstr>
      <vt:lpstr>PowerPoint Presentation</vt:lpstr>
      <vt:lpstr>Characteristics of selected clustering metrics</vt:lpstr>
      <vt:lpstr>Optimal hyperparameters for n = 3 to n = 10 clusters</vt:lpstr>
      <vt:lpstr>H. Bolouri shared in #biocor on 20240416</vt:lpstr>
      <vt:lpstr>optimized 7-cluster option</vt:lpstr>
      <vt:lpstr>Scdeed embedding designations</vt:lpstr>
      <vt:lpstr>7-cluster, split by stimulation</vt:lpstr>
      <vt:lpstr>Top 10 cluster-defining genes</vt:lpstr>
      <vt:lpstr>Top 10 cluster-defining genes dotplot &amp; diversity metric</vt:lpstr>
      <vt:lpstr>Mean p390 module expression &amp; cell type inference</vt:lpstr>
      <vt:lpstr>P390 module gene expression</vt:lpstr>
      <vt:lpstr>P390-based treg &amp; Tconv assignments generally agree with Celltypist</vt:lpstr>
      <vt:lpstr>Celltypist cell calling, split by stimulation</vt:lpstr>
      <vt:lpstr>CITE-Seq “gating” on AG reactive cells</vt:lpstr>
      <vt:lpstr>Little TCR sharing between Islet and CEFX Tconv and Tregs</vt:lpstr>
      <vt:lpstr>Conclusions and next steps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7</cp:revision>
  <dcterms:created xsi:type="dcterms:W3CDTF">2024-10-30T20:59:29Z</dcterms:created>
  <dcterms:modified xsi:type="dcterms:W3CDTF">2024-10-31T20:00:11Z</dcterms:modified>
</cp:coreProperties>
</file>

<file path=docProps/thumbnail.jpeg>
</file>